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7" r:id="rId2"/>
    <p:sldId id="258" r:id="rId3"/>
    <p:sldId id="298" r:id="rId4"/>
    <p:sldId id="261" r:id="rId5"/>
    <p:sldId id="299" r:id="rId6"/>
    <p:sldId id="300" r:id="rId7"/>
    <p:sldId id="301" r:id="rId8"/>
    <p:sldId id="302" r:id="rId9"/>
    <p:sldId id="303" r:id="rId10"/>
    <p:sldId id="304" r:id="rId11"/>
    <p:sldId id="305" r:id="rId12"/>
    <p:sldId id="262" r:id="rId13"/>
    <p:sldId id="263" r:id="rId14"/>
    <p:sldId id="306" r:id="rId15"/>
    <p:sldId id="357" r:id="rId16"/>
    <p:sldId id="307" r:id="rId17"/>
    <p:sldId id="361" r:id="rId18"/>
    <p:sldId id="308" r:id="rId19"/>
    <p:sldId id="314" r:id="rId20"/>
    <p:sldId id="309" r:id="rId21"/>
    <p:sldId id="260" r:id="rId22"/>
    <p:sldId id="316" r:id="rId23"/>
    <p:sldId id="317"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265" r:id="rId39"/>
    <p:sldId id="266" r:id="rId40"/>
    <p:sldId id="267" r:id="rId41"/>
    <p:sldId id="337" r:id="rId42"/>
    <p:sldId id="269" r:id="rId43"/>
    <p:sldId id="270" r:id="rId44"/>
    <p:sldId id="271" r:id="rId45"/>
    <p:sldId id="272"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273" r:id="rId66"/>
    <p:sldId id="358" r:id="rId67"/>
    <p:sldId id="274" r:id="rId68"/>
    <p:sldId id="275" r:id="rId69"/>
    <p:sldId id="359" r:id="rId70"/>
    <p:sldId id="278" r:id="rId71"/>
    <p:sldId id="276" r:id="rId72"/>
    <p:sldId id="360" r:id="rId73"/>
    <p:sldId id="277" r:id="rId74"/>
    <p:sldId id="279" r:id="rId75"/>
    <p:sldId id="280" r:id="rId76"/>
    <p:sldId id="281" r:id="rId77"/>
    <p:sldId id="282" r:id="rId78"/>
    <p:sldId id="283" r:id="rId79"/>
    <p:sldId id="284" r:id="rId80"/>
    <p:sldId id="285" r:id="rId81"/>
    <p:sldId id="286" r:id="rId82"/>
    <p:sldId id="287" r:id="rId83"/>
    <p:sldId id="288" r:id="rId84"/>
    <p:sldId id="289" r:id="rId85"/>
    <p:sldId id="290" r:id="rId86"/>
    <p:sldId id="291" r:id="rId87"/>
    <p:sldId id="293" r:id="rId88"/>
    <p:sldId id="362" r:id="rId89"/>
    <p:sldId id="363" r:id="rId90"/>
    <p:sldId id="296" r:id="rId91"/>
    <p:sldId id="297" r:id="rId92"/>
    <p:sldId id="259"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716" autoAdjust="0"/>
  </p:normalViewPr>
  <p:slideViewPr>
    <p:cSldViewPr>
      <p:cViewPr varScale="1">
        <p:scale>
          <a:sx n="91" d="100"/>
          <a:sy n="91" d="100"/>
        </p:scale>
        <p:origin x="-1284" y="-108"/>
      </p:cViewPr>
      <p:guideLst>
        <p:guide orient="horz" pos="2160"/>
        <p:guide pos="2880"/>
      </p:guideLst>
    </p:cSldViewPr>
  </p:slideViewPr>
  <p:outlineViewPr>
    <p:cViewPr>
      <p:scale>
        <a:sx n="33" d="100"/>
        <a:sy n="33" d="100"/>
      </p:scale>
      <p:origin x="0" y="70548"/>
    </p:cViewPr>
  </p:outlineViewPr>
  <p:notesTextViewPr>
    <p:cViewPr>
      <p:scale>
        <a:sx n="1" d="1"/>
        <a:sy n="1" d="1"/>
      </p:scale>
      <p:origin x="0" y="0"/>
    </p:cViewPr>
  </p:notesTextViewPr>
  <p:sorterViewPr>
    <p:cViewPr>
      <p:scale>
        <a:sx n="100" d="100"/>
        <a:sy n="100" d="100"/>
      </p:scale>
      <p:origin x="0" y="130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E54F4-16AC-43C9-848E-1D1F2CC03486}" type="datetimeFigureOut">
              <a:rPr lang="en-US" smtClean="0"/>
              <a:t>9/26/2014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400FD-3348-47AD-8D5D-3B9EAE27CC49}" type="slidenum">
              <a:rPr lang="en-US" smtClean="0"/>
              <a:t>‹#›</a:t>
            </a:fld>
            <a:endParaRPr lang="en-US"/>
          </a:p>
        </p:txBody>
      </p:sp>
    </p:spTree>
    <p:extLst>
      <p:ext uri="{BB962C8B-B14F-4D97-AF65-F5344CB8AC3E}">
        <p14:creationId xmlns:p14="http://schemas.microsoft.com/office/powerpoint/2010/main" val="56718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ea typeface="MS Gothic" charset="-128"/>
              </a:defRPr>
            </a:lvl1pPr>
            <a:lvl2pPr eaLnBrk="0">
              <a:tabLst>
                <a:tab pos="649628" algn="l"/>
                <a:tab pos="1299256" algn="l"/>
                <a:tab pos="1948884" algn="l"/>
                <a:tab pos="2598511" algn="l"/>
              </a:tabLst>
              <a:defRPr>
                <a:solidFill>
                  <a:schemeClr val="tx1"/>
                </a:solidFill>
                <a:latin typeface="Arial" charset="0"/>
                <a:ea typeface="MS Gothic" charset="-128"/>
              </a:defRPr>
            </a:lvl2pPr>
            <a:lvl3pPr eaLnBrk="0">
              <a:tabLst>
                <a:tab pos="649628" algn="l"/>
                <a:tab pos="1299256" algn="l"/>
                <a:tab pos="1948884" algn="l"/>
                <a:tab pos="2598511" algn="l"/>
              </a:tabLst>
              <a:defRPr>
                <a:solidFill>
                  <a:schemeClr val="tx1"/>
                </a:solidFill>
                <a:latin typeface="Arial" charset="0"/>
                <a:ea typeface="MS Gothic" charset="-128"/>
              </a:defRPr>
            </a:lvl3pPr>
            <a:lvl4pPr eaLnBrk="0">
              <a:tabLst>
                <a:tab pos="649628" algn="l"/>
                <a:tab pos="1299256" algn="l"/>
                <a:tab pos="1948884" algn="l"/>
                <a:tab pos="2598511" algn="l"/>
              </a:tabLst>
              <a:defRPr>
                <a:solidFill>
                  <a:schemeClr val="tx1"/>
                </a:solidFill>
                <a:latin typeface="Arial" charset="0"/>
                <a:ea typeface="MS Gothic" charset="-128"/>
              </a:defRPr>
            </a:lvl4pPr>
            <a:lvl5pPr eaLnBrk="0">
              <a:tabLst>
                <a:tab pos="649628" algn="l"/>
                <a:tab pos="1299256" algn="l"/>
                <a:tab pos="1948884" algn="l"/>
                <a:tab pos="2598511" algn="l"/>
              </a:tabLst>
              <a:defRPr>
                <a:solidFill>
                  <a:schemeClr val="tx1"/>
                </a:solidFill>
                <a:latin typeface="Arial" charset="0"/>
                <a:ea typeface="MS Gothic" charset="-128"/>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MS Gothic" charset="-128"/>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MS Gothic" charset="-128"/>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MS Gothic" charset="-128"/>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649628" algn="l"/>
                <a:tab pos="1299256" algn="l"/>
                <a:tab pos="1948884" algn="l"/>
                <a:tab pos="2598511" algn="l"/>
              </a:tabLst>
              <a:defRPr>
                <a:solidFill>
                  <a:schemeClr val="tx1"/>
                </a:solidFill>
                <a:latin typeface="Arial" charset="0"/>
                <a:ea typeface="MS Gothic" charset="-128"/>
              </a:defRPr>
            </a:lvl9pPr>
          </a:lstStyle>
          <a:p>
            <a:pPr eaLnBrk="1"/>
            <a:fld id="{73790164-2C7B-467D-8414-74DE4A7771D8}" type="slidenum">
              <a:rPr lang="en-US" altLang="en-US" smtClean="0">
                <a:solidFill>
                  <a:srgbClr val="000000"/>
                </a:solidFill>
              </a:rPr>
              <a:pPr eaLnBrk="1"/>
              <a:t>1</a:t>
            </a:fld>
            <a:endParaRPr lang="en-US" altLang="en-US" smtClean="0">
              <a:solidFill>
                <a:srgbClr val="000000"/>
              </a:solidFill>
            </a:endParaRPr>
          </a:p>
        </p:txBody>
      </p:sp>
      <p:sp>
        <p:nvSpPr>
          <p:cNvPr id="66563"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66564"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06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2885"/>
            <a:ext cx="7772400" cy="525106"/>
          </a:xfrm>
          <a:ln>
            <a:noFill/>
          </a:ln>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2"/>
            <a:ext cx="6400800" cy="461655"/>
          </a:xfrm>
          <a:ln>
            <a:noFill/>
          </a:ln>
        </p:spPr>
        <p:txBody>
          <a:bodyPr/>
          <a:lstStyle>
            <a:lvl1pPr marL="0" indent="0" algn="ctr">
              <a:buNone/>
              <a:defRPr/>
            </a:lvl1pPr>
            <a:lvl2pPr marL="457059" indent="0" algn="ctr">
              <a:buNone/>
              <a:defRPr/>
            </a:lvl2pPr>
            <a:lvl3pPr marL="914116" indent="0" algn="ctr">
              <a:buNone/>
              <a:defRPr/>
            </a:lvl3pPr>
            <a:lvl4pPr marL="1371174" indent="0" algn="ctr">
              <a:buNone/>
              <a:defRPr/>
            </a:lvl4pPr>
            <a:lvl5pPr marL="1828231" indent="0" algn="ctr">
              <a:buNone/>
              <a:defRPr/>
            </a:lvl5pPr>
            <a:lvl6pPr marL="2285289" indent="0" algn="ctr">
              <a:buNone/>
              <a:defRPr/>
            </a:lvl6pPr>
            <a:lvl7pPr marL="2742346" indent="0" algn="ctr">
              <a:buNone/>
              <a:defRPr/>
            </a:lvl7pPr>
            <a:lvl8pPr marL="3199404" indent="0" algn="ctr">
              <a:buNone/>
              <a:defRPr/>
            </a:lvl8pPr>
            <a:lvl9pPr marL="3656462"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513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578" y="538165"/>
            <a:ext cx="6765925" cy="528637"/>
          </a:xfrm>
          <a:noFill/>
          <a:ln>
            <a:noFill/>
          </a:ln>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39750" y="1130303"/>
            <a:ext cx="8064500" cy="5271170"/>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070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9520" y="2322965"/>
            <a:ext cx="7603200" cy="84392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3079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4"/>
            <a:ext cx="7771680" cy="1362383"/>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683" indent="0">
              <a:buNone/>
              <a:defRPr sz="1600"/>
            </a:lvl2pPr>
            <a:lvl3pPr marL="829366" indent="0">
              <a:buNone/>
              <a:defRPr sz="1500"/>
            </a:lvl3pPr>
            <a:lvl4pPr marL="1244049" indent="0">
              <a:buNone/>
              <a:defRPr sz="1300"/>
            </a:lvl4pPr>
            <a:lvl5pPr marL="1658732" indent="0">
              <a:buNone/>
              <a:defRPr sz="1300"/>
            </a:lvl5pPr>
            <a:lvl6pPr marL="2073416" indent="0">
              <a:buNone/>
              <a:defRPr sz="1300"/>
            </a:lvl6pPr>
            <a:lvl7pPr marL="2488099" indent="0">
              <a:buNone/>
              <a:defRPr sz="1300"/>
            </a:lvl7pPr>
            <a:lvl8pPr marL="2902782" indent="0">
              <a:buNone/>
              <a:defRPr sz="1300"/>
            </a:lvl8pPr>
            <a:lvl9pPr marL="3317465" indent="0">
              <a:buNone/>
              <a:defRPr sz="1300"/>
            </a:lvl9pPr>
          </a:lstStyle>
          <a:p>
            <a:pPr lvl="0"/>
            <a:r>
              <a:rPr lang="en-US" smtClean="0"/>
              <a:t>Click to edit Master text styles</a:t>
            </a:r>
          </a:p>
        </p:txBody>
      </p:sp>
    </p:spTree>
    <p:extLst>
      <p:ext uri="{BB962C8B-B14F-4D97-AF65-F5344CB8AC3E}">
        <p14:creationId xmlns:p14="http://schemas.microsoft.com/office/powerpoint/2010/main" val="172650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7824B2-A1A5-45D1-B4B3-3AFFF97D9140}" type="datetimeFigureOut">
              <a:rPr lang="en-US" smtClean="0"/>
              <a:t>9/26/2014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DDBF75-6170-46A3-A5BF-2214BFE12A71}" type="slidenum">
              <a:rPr lang="en-US" smtClean="0"/>
              <a:t>‹#›</a:t>
            </a:fld>
            <a:endParaRPr lang="en-US"/>
          </a:p>
        </p:txBody>
      </p:sp>
    </p:spTree>
    <p:extLst>
      <p:ext uri="{BB962C8B-B14F-4D97-AF65-F5344CB8AC3E}">
        <p14:creationId xmlns:p14="http://schemas.microsoft.com/office/powerpoint/2010/main" val="319605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696201" y="1645919"/>
            <a:ext cx="2438399" cy="365760"/>
          </a:xfrm>
          <a:prstGeom prst="rect">
            <a:avLst/>
          </a:prstGeom>
        </p:spPr>
        <p:txBody>
          <a:bodyPr/>
          <a:lstStyle/>
          <a:p>
            <a:fld id="{DDDD7378-1E96-4329-BC38-9D8C8F83E3B3}" type="datetimeFigureOut">
              <a:rPr lang="en-US" smtClean="0"/>
              <a:t>9/26/2014</a:t>
            </a:fld>
            <a:endParaRPr lang="en-US"/>
          </a:p>
        </p:txBody>
      </p:sp>
      <p:sp>
        <p:nvSpPr>
          <p:cNvPr id="4" name="Footer Placeholder 3"/>
          <p:cNvSpPr>
            <a:spLocks noGrp="1"/>
          </p:cNvSpPr>
          <p:nvPr>
            <p:ph type="ftr" sz="quarter" idx="11"/>
          </p:nvPr>
        </p:nvSpPr>
        <p:spPr>
          <a:xfrm rot="16200000">
            <a:off x="7731760" y="4119879"/>
            <a:ext cx="2367281" cy="365760"/>
          </a:xfrm>
          <a:prstGeom prst="rect">
            <a:avLst/>
          </a:prstGeom>
        </p:spPr>
        <p:txBody>
          <a:bodyPr/>
          <a:lstStyle/>
          <a:p>
            <a:pPr algn="l">
              <a:tabLst>
                <a:tab pos="0" algn="l"/>
                <a:tab pos="3943350" algn="r"/>
              </a:tabLst>
            </a:pPr>
            <a:r>
              <a:rPr lang="nl-NL" smtClean="0"/>
              <a:t>#engageug</a:t>
            </a:r>
            <a:endParaRPr lang="nl-NL" dirty="0"/>
          </a:p>
        </p:txBody>
      </p:sp>
      <p:sp>
        <p:nvSpPr>
          <p:cNvPr id="5" name="Slide Number Placeholder 4"/>
          <p:cNvSpPr>
            <a:spLocks noGrp="1"/>
          </p:cNvSpPr>
          <p:nvPr>
            <p:ph type="sldNum" sz="quarter" idx="12"/>
          </p:nvPr>
        </p:nvSpPr>
        <p:spPr>
          <a:xfrm>
            <a:off x="19050" y="6365386"/>
            <a:ext cx="548640" cy="396240"/>
          </a:xfrm>
          <a:prstGeom prst="bracketPair">
            <a:avLst>
              <a:gd name="adj" fmla="val 17949"/>
            </a:avLst>
          </a:prstGeom>
        </p:spPr>
        <p:txBody>
          <a:bodyPr/>
          <a:lstStyle/>
          <a:p>
            <a:fld id="{1CB4F5AD-9E96-4D83-A508-5CFF15766862}" type="slidenum">
              <a:rPr lang="nl-NL" smtClean="0"/>
              <a:t>‹#›</a:t>
            </a:fld>
            <a:endParaRPr lang="nl-NL"/>
          </a:p>
        </p:txBody>
      </p:sp>
    </p:spTree>
    <p:extLst>
      <p:ext uri="{BB962C8B-B14F-4D97-AF65-F5344CB8AC3E}">
        <p14:creationId xmlns:p14="http://schemas.microsoft.com/office/powerpoint/2010/main" val="46552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A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8966"/>
            <a:ext cx="9144000" cy="688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 19" descr="rkj_logo_bildmarke_01.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5840" y="76329"/>
            <a:ext cx="1002240" cy="101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descr="logo_2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20" y="203062"/>
            <a:ext cx="1226880" cy="73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0"/>
          <p:cNvSpPr>
            <a:spLocks noGrp="1" noChangeArrowheads="1"/>
          </p:cNvSpPr>
          <p:nvPr>
            <p:ph type="title"/>
          </p:nvPr>
        </p:nvSpPr>
        <p:spPr bwMode="auto">
          <a:xfrm>
            <a:off x="1298880" y="538617"/>
            <a:ext cx="6765120" cy="52853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1" compatLnSpc="1">
            <a:prstTxWarp prst="textNoShape">
              <a:avLst/>
            </a:prstTxWarp>
          </a:bodyPr>
          <a:lstStyle/>
          <a:p>
            <a:pPr lvl="0"/>
            <a:r>
              <a:rPr lang="de-DE" altLang="en-US" smtClean="0"/>
              <a:t>Titelmasterformat durch Klicken bearbeiten</a:t>
            </a:r>
          </a:p>
        </p:txBody>
      </p:sp>
      <p:sp>
        <p:nvSpPr>
          <p:cNvPr id="1030" name="Rectangle 11"/>
          <p:cNvSpPr>
            <a:spLocks noGrp="1" noChangeArrowheads="1"/>
          </p:cNvSpPr>
          <p:nvPr>
            <p:ph type="body" idx="1"/>
          </p:nvPr>
        </p:nvSpPr>
        <p:spPr bwMode="auto">
          <a:xfrm>
            <a:off x="540000" y="1147801"/>
            <a:ext cx="8064000" cy="525367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1038" name="Text Box 14"/>
          <p:cNvSpPr txBox="1">
            <a:spLocks noChangeArrowheads="1"/>
          </p:cNvSpPr>
          <p:nvPr/>
        </p:nvSpPr>
        <p:spPr bwMode="auto">
          <a:xfrm>
            <a:off x="3886200" y="6525326"/>
            <a:ext cx="5181481" cy="33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lvl1pPr>
              <a:defRPr>
                <a:solidFill>
                  <a:schemeClr val="tx1"/>
                </a:solidFill>
                <a:latin typeface="Calibri" pitchFamily="34" charset="0"/>
                <a:ea typeface="Geneva" pitchFamily="-84" charset="-128"/>
              </a:defRPr>
            </a:lvl1pPr>
            <a:lvl2pPr>
              <a:defRPr>
                <a:solidFill>
                  <a:schemeClr val="tx1"/>
                </a:solidFill>
                <a:latin typeface="Calibri" pitchFamily="34" charset="0"/>
                <a:ea typeface="Geneva" pitchFamily="-84" charset="-128"/>
              </a:defRPr>
            </a:lvl2pPr>
            <a:lvl3pPr>
              <a:defRPr>
                <a:solidFill>
                  <a:schemeClr val="tx1"/>
                </a:solidFill>
                <a:latin typeface="Calibri" pitchFamily="34" charset="0"/>
                <a:ea typeface="Geneva" pitchFamily="-84" charset="-128"/>
              </a:defRPr>
            </a:lvl3pPr>
            <a:lvl4pPr>
              <a:defRPr>
                <a:solidFill>
                  <a:schemeClr val="tx1"/>
                </a:solidFill>
                <a:latin typeface="Calibri" pitchFamily="34" charset="0"/>
                <a:ea typeface="Geneva" pitchFamily="-84" charset="-128"/>
              </a:defRPr>
            </a:lvl4pPr>
            <a:lvl5pPr>
              <a:defRPr>
                <a:solidFill>
                  <a:schemeClr val="tx1"/>
                </a:solidFill>
                <a:latin typeface="Calibri" pitchFamily="34" charset="0"/>
                <a:ea typeface="Geneva" pitchFamily="-84" charset="-128"/>
              </a:defRPr>
            </a:lvl5pPr>
            <a:lvl6pPr fontAlgn="base">
              <a:spcBef>
                <a:spcPct val="0"/>
              </a:spcBef>
              <a:spcAft>
                <a:spcPct val="0"/>
              </a:spcAft>
              <a:defRPr>
                <a:solidFill>
                  <a:schemeClr val="tx1"/>
                </a:solidFill>
                <a:latin typeface="Calibri" pitchFamily="34" charset="0"/>
                <a:ea typeface="Geneva" pitchFamily="-84" charset="-128"/>
              </a:defRPr>
            </a:lvl6pPr>
            <a:lvl7pPr fontAlgn="base">
              <a:spcBef>
                <a:spcPct val="0"/>
              </a:spcBef>
              <a:spcAft>
                <a:spcPct val="0"/>
              </a:spcAft>
              <a:defRPr>
                <a:solidFill>
                  <a:schemeClr val="tx1"/>
                </a:solidFill>
                <a:latin typeface="Calibri" pitchFamily="34" charset="0"/>
                <a:ea typeface="Geneva" pitchFamily="-84" charset="-128"/>
              </a:defRPr>
            </a:lvl7pPr>
            <a:lvl8pPr fontAlgn="base">
              <a:spcBef>
                <a:spcPct val="0"/>
              </a:spcBef>
              <a:spcAft>
                <a:spcPct val="0"/>
              </a:spcAft>
              <a:defRPr>
                <a:solidFill>
                  <a:schemeClr val="tx1"/>
                </a:solidFill>
                <a:latin typeface="Calibri" pitchFamily="34" charset="0"/>
                <a:ea typeface="Geneva" pitchFamily="-84" charset="-128"/>
              </a:defRPr>
            </a:lvl8pPr>
            <a:lvl9pPr fontAlgn="base">
              <a:spcBef>
                <a:spcPct val="0"/>
              </a:spcBef>
              <a:spcAft>
                <a:spcPct val="0"/>
              </a:spcAft>
              <a:defRPr>
                <a:solidFill>
                  <a:schemeClr val="tx1"/>
                </a:solidFill>
                <a:latin typeface="Calibri" pitchFamily="34" charset="0"/>
                <a:ea typeface="Geneva" pitchFamily="-84" charset="-128"/>
              </a:defRPr>
            </a:lvl9pPr>
          </a:lstStyle>
          <a:p>
            <a:pPr algn="r" defTabSz="914305">
              <a:defRPr/>
            </a:pPr>
            <a:r>
              <a:rPr lang="de-DE" altLang="en-US" dirty="0" smtClean="0">
                <a:solidFill>
                  <a:schemeClr val="tx2"/>
                </a:solidFill>
              </a:rPr>
              <a:t>Notes &amp; Domino </a:t>
            </a:r>
            <a:r>
              <a:rPr lang="de-DE" altLang="en-US" dirty="0" smtClean="0">
                <a:solidFill>
                  <a:schemeClr val="tx2"/>
                </a:solidFill>
                <a:latin typeface="Arial"/>
              </a:rPr>
              <a:t>–</a:t>
            </a:r>
            <a:r>
              <a:rPr lang="de-DE" altLang="en-US" dirty="0" smtClean="0">
                <a:solidFill>
                  <a:schemeClr val="tx2"/>
                </a:solidFill>
              </a:rPr>
              <a:t>&gt; Mobil, Web und als RichClient</a:t>
            </a:r>
          </a:p>
        </p:txBody>
      </p:sp>
      <p:sp>
        <p:nvSpPr>
          <p:cNvPr id="1039" name="Text Box 15"/>
          <p:cNvSpPr txBox="1">
            <a:spLocks noChangeArrowheads="1"/>
          </p:cNvSpPr>
          <p:nvPr/>
        </p:nvSpPr>
        <p:spPr bwMode="auto">
          <a:xfrm>
            <a:off x="72000" y="6525326"/>
            <a:ext cx="1913760" cy="36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lvl1pPr>
              <a:defRPr>
                <a:solidFill>
                  <a:schemeClr val="tx1"/>
                </a:solidFill>
                <a:latin typeface="Calibri" pitchFamily="34" charset="0"/>
                <a:ea typeface="Geneva" pitchFamily="-84" charset="-128"/>
              </a:defRPr>
            </a:lvl1pPr>
            <a:lvl2pPr>
              <a:defRPr>
                <a:solidFill>
                  <a:schemeClr val="tx1"/>
                </a:solidFill>
                <a:latin typeface="Calibri" pitchFamily="34" charset="0"/>
                <a:ea typeface="Geneva" pitchFamily="-84" charset="-128"/>
              </a:defRPr>
            </a:lvl2pPr>
            <a:lvl3pPr>
              <a:defRPr>
                <a:solidFill>
                  <a:schemeClr val="tx1"/>
                </a:solidFill>
                <a:latin typeface="Calibri" pitchFamily="34" charset="0"/>
                <a:ea typeface="Geneva" pitchFamily="-84" charset="-128"/>
              </a:defRPr>
            </a:lvl3pPr>
            <a:lvl4pPr>
              <a:defRPr>
                <a:solidFill>
                  <a:schemeClr val="tx1"/>
                </a:solidFill>
                <a:latin typeface="Calibri" pitchFamily="34" charset="0"/>
                <a:ea typeface="Geneva" pitchFamily="-84" charset="-128"/>
              </a:defRPr>
            </a:lvl4pPr>
            <a:lvl5pPr>
              <a:defRPr>
                <a:solidFill>
                  <a:schemeClr val="tx1"/>
                </a:solidFill>
                <a:latin typeface="Calibri" pitchFamily="34" charset="0"/>
                <a:ea typeface="Geneva" pitchFamily="-84" charset="-128"/>
              </a:defRPr>
            </a:lvl5pPr>
            <a:lvl6pPr fontAlgn="base">
              <a:spcBef>
                <a:spcPct val="0"/>
              </a:spcBef>
              <a:spcAft>
                <a:spcPct val="0"/>
              </a:spcAft>
              <a:defRPr>
                <a:solidFill>
                  <a:schemeClr val="tx1"/>
                </a:solidFill>
                <a:latin typeface="Calibri" pitchFamily="34" charset="0"/>
                <a:ea typeface="Geneva" pitchFamily="-84" charset="-128"/>
              </a:defRPr>
            </a:lvl6pPr>
            <a:lvl7pPr fontAlgn="base">
              <a:spcBef>
                <a:spcPct val="0"/>
              </a:spcBef>
              <a:spcAft>
                <a:spcPct val="0"/>
              </a:spcAft>
              <a:defRPr>
                <a:solidFill>
                  <a:schemeClr val="tx1"/>
                </a:solidFill>
                <a:latin typeface="Calibri" pitchFamily="34" charset="0"/>
                <a:ea typeface="Geneva" pitchFamily="-84" charset="-128"/>
              </a:defRPr>
            </a:lvl7pPr>
            <a:lvl8pPr fontAlgn="base">
              <a:spcBef>
                <a:spcPct val="0"/>
              </a:spcBef>
              <a:spcAft>
                <a:spcPct val="0"/>
              </a:spcAft>
              <a:defRPr>
                <a:solidFill>
                  <a:schemeClr val="tx1"/>
                </a:solidFill>
                <a:latin typeface="Calibri" pitchFamily="34" charset="0"/>
                <a:ea typeface="Geneva" pitchFamily="-84" charset="-128"/>
              </a:defRPr>
            </a:lvl8pPr>
            <a:lvl9pPr fontAlgn="base">
              <a:spcBef>
                <a:spcPct val="0"/>
              </a:spcBef>
              <a:spcAft>
                <a:spcPct val="0"/>
              </a:spcAft>
              <a:defRPr>
                <a:solidFill>
                  <a:schemeClr val="tx1"/>
                </a:solidFill>
                <a:latin typeface="Calibri" pitchFamily="34" charset="0"/>
                <a:ea typeface="Geneva" pitchFamily="-84" charset="-128"/>
              </a:defRPr>
            </a:lvl9pPr>
          </a:lstStyle>
          <a:p>
            <a:pPr defTabSz="914305">
              <a:defRPr/>
            </a:pPr>
            <a:r>
              <a:rPr lang="de-DE" altLang="en-US" smtClean="0">
                <a:solidFill>
                  <a:schemeClr val="tx2"/>
                </a:solidFill>
              </a:rPr>
              <a:t>AdminCamp 2014</a:t>
            </a:r>
            <a:endParaRPr lang="de-DE" altLang="en-US" smtClean="0">
              <a:solidFill>
                <a:srgbClr val="F79646"/>
              </a:solidFill>
            </a:endParaRPr>
          </a:p>
        </p:txBody>
      </p:sp>
    </p:spTree>
    <p:extLst>
      <p:ext uri="{BB962C8B-B14F-4D97-AF65-F5344CB8AC3E}">
        <p14:creationId xmlns:p14="http://schemas.microsoft.com/office/powerpoint/2010/main" val="3002099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6487" rtl="0" fontAlgn="base">
        <a:spcBef>
          <a:spcPct val="0"/>
        </a:spcBef>
        <a:spcAft>
          <a:spcPct val="0"/>
        </a:spcAft>
        <a:defRPr sz="2800" kern="1200">
          <a:solidFill>
            <a:schemeClr val="tx2"/>
          </a:solidFill>
          <a:latin typeface="+mj-lt"/>
          <a:ea typeface="Geneva" pitchFamily="-84" charset="-128"/>
          <a:cs typeface="+mj-cs"/>
        </a:defRPr>
      </a:lvl1pPr>
      <a:lvl2pPr algn="l" defTabSz="456487" rtl="0" fontAlgn="base">
        <a:spcBef>
          <a:spcPct val="0"/>
        </a:spcBef>
        <a:spcAft>
          <a:spcPct val="0"/>
        </a:spcAft>
        <a:defRPr sz="2800">
          <a:solidFill>
            <a:schemeClr val="tx2"/>
          </a:solidFill>
          <a:latin typeface="Calibri" pitchFamily="34" charset="0"/>
          <a:ea typeface="Geneva" pitchFamily="-84" charset="-128"/>
        </a:defRPr>
      </a:lvl2pPr>
      <a:lvl3pPr algn="l" defTabSz="456487" rtl="0" fontAlgn="base">
        <a:spcBef>
          <a:spcPct val="0"/>
        </a:spcBef>
        <a:spcAft>
          <a:spcPct val="0"/>
        </a:spcAft>
        <a:defRPr sz="2800">
          <a:solidFill>
            <a:schemeClr val="tx2"/>
          </a:solidFill>
          <a:latin typeface="Calibri" pitchFamily="34" charset="0"/>
          <a:ea typeface="Geneva" pitchFamily="-84" charset="-128"/>
        </a:defRPr>
      </a:lvl3pPr>
      <a:lvl4pPr algn="l" defTabSz="456487" rtl="0" fontAlgn="base">
        <a:spcBef>
          <a:spcPct val="0"/>
        </a:spcBef>
        <a:spcAft>
          <a:spcPct val="0"/>
        </a:spcAft>
        <a:defRPr sz="2800">
          <a:solidFill>
            <a:schemeClr val="tx2"/>
          </a:solidFill>
          <a:latin typeface="Calibri" pitchFamily="34" charset="0"/>
          <a:ea typeface="Geneva" pitchFamily="-84" charset="-128"/>
        </a:defRPr>
      </a:lvl4pPr>
      <a:lvl5pPr algn="l" defTabSz="456487" rtl="0" fontAlgn="base">
        <a:spcBef>
          <a:spcPct val="0"/>
        </a:spcBef>
        <a:spcAft>
          <a:spcPct val="0"/>
        </a:spcAft>
        <a:defRPr sz="2800">
          <a:solidFill>
            <a:schemeClr val="tx2"/>
          </a:solidFill>
          <a:latin typeface="Calibri" pitchFamily="34" charset="0"/>
          <a:ea typeface="Geneva" pitchFamily="-84" charset="-128"/>
        </a:defRPr>
      </a:lvl5pPr>
      <a:lvl6pPr marL="457153" algn="l" defTabSz="457153" rtl="0" eaLnBrk="1" fontAlgn="base" hangingPunct="1">
        <a:spcBef>
          <a:spcPct val="0"/>
        </a:spcBef>
        <a:spcAft>
          <a:spcPct val="0"/>
        </a:spcAft>
        <a:defRPr sz="2800">
          <a:solidFill>
            <a:schemeClr val="tx2"/>
          </a:solidFill>
          <a:latin typeface="Calibri" pitchFamily="34" charset="0"/>
          <a:ea typeface="Geneva" pitchFamily="-84" charset="-128"/>
        </a:defRPr>
      </a:lvl6pPr>
      <a:lvl7pPr marL="914305" algn="l" defTabSz="457153" rtl="0" eaLnBrk="1" fontAlgn="base" hangingPunct="1">
        <a:spcBef>
          <a:spcPct val="0"/>
        </a:spcBef>
        <a:spcAft>
          <a:spcPct val="0"/>
        </a:spcAft>
        <a:defRPr sz="2800">
          <a:solidFill>
            <a:schemeClr val="tx2"/>
          </a:solidFill>
          <a:latin typeface="Calibri" pitchFamily="34" charset="0"/>
          <a:ea typeface="Geneva" pitchFamily="-84" charset="-128"/>
        </a:defRPr>
      </a:lvl7pPr>
      <a:lvl8pPr marL="1371458" algn="l" defTabSz="457153" rtl="0" eaLnBrk="1" fontAlgn="base" hangingPunct="1">
        <a:spcBef>
          <a:spcPct val="0"/>
        </a:spcBef>
        <a:spcAft>
          <a:spcPct val="0"/>
        </a:spcAft>
        <a:defRPr sz="2800">
          <a:solidFill>
            <a:schemeClr val="tx2"/>
          </a:solidFill>
          <a:latin typeface="Calibri" pitchFamily="34" charset="0"/>
          <a:ea typeface="Geneva" pitchFamily="-84" charset="-128"/>
        </a:defRPr>
      </a:lvl8pPr>
      <a:lvl9pPr marL="1828610" algn="l" defTabSz="457153" rtl="0" eaLnBrk="1" fontAlgn="base" hangingPunct="1">
        <a:spcBef>
          <a:spcPct val="0"/>
        </a:spcBef>
        <a:spcAft>
          <a:spcPct val="0"/>
        </a:spcAft>
        <a:defRPr sz="2800">
          <a:solidFill>
            <a:schemeClr val="tx2"/>
          </a:solidFill>
          <a:latin typeface="Calibri" pitchFamily="34" charset="0"/>
          <a:ea typeface="Geneva" pitchFamily="-84" charset="-128"/>
        </a:defRPr>
      </a:lvl9pPr>
    </p:titleStyle>
    <p:bodyStyle>
      <a:lvl1pPr marL="342725" indent="-342725" algn="l" defTabSz="456487" rtl="0" fontAlgn="base">
        <a:spcBef>
          <a:spcPct val="20000"/>
        </a:spcBef>
        <a:spcAft>
          <a:spcPct val="0"/>
        </a:spcAft>
        <a:buFont typeface="Arial" charset="0"/>
        <a:defRPr sz="2400" kern="1200">
          <a:solidFill>
            <a:schemeClr val="tx2"/>
          </a:solidFill>
          <a:latin typeface="+mn-lt"/>
          <a:ea typeface="Geneva" pitchFamily="-84" charset="-128"/>
          <a:cs typeface="+mn-cs"/>
        </a:defRPr>
      </a:lvl1pPr>
      <a:lvl2pPr marL="741611" indent="-285124" algn="l" defTabSz="456487" rtl="0" fontAlgn="base">
        <a:spcBef>
          <a:spcPct val="20000"/>
        </a:spcBef>
        <a:spcAft>
          <a:spcPct val="0"/>
        </a:spcAft>
        <a:buChar char="-"/>
        <a:defRPr sz="2000" kern="1200">
          <a:solidFill>
            <a:schemeClr val="tx2"/>
          </a:solidFill>
          <a:latin typeface="+mn-lt"/>
          <a:ea typeface="Geneva" pitchFamily="-84" charset="-128"/>
          <a:cs typeface="+mn-cs"/>
        </a:defRPr>
      </a:lvl2pPr>
      <a:lvl3pPr marL="1141937" indent="-227523" algn="l" defTabSz="456487" rtl="0" fontAlgn="base">
        <a:spcBef>
          <a:spcPct val="20000"/>
        </a:spcBef>
        <a:spcAft>
          <a:spcPct val="0"/>
        </a:spcAft>
        <a:buFont typeface="Arial" charset="0"/>
        <a:buChar char="•"/>
        <a:defRPr kern="1200">
          <a:solidFill>
            <a:schemeClr val="tx2"/>
          </a:solidFill>
          <a:latin typeface="+mn-lt"/>
          <a:ea typeface="Geneva" pitchFamily="-84" charset="-128"/>
          <a:cs typeface="+mn-cs"/>
        </a:defRPr>
      </a:lvl3pPr>
      <a:lvl4pPr marL="1599864" indent="-227523" algn="l" defTabSz="456487" rtl="0" fontAlgn="base">
        <a:spcBef>
          <a:spcPct val="20000"/>
        </a:spcBef>
        <a:spcAft>
          <a:spcPct val="0"/>
        </a:spcAft>
        <a:buChar char="o"/>
        <a:defRPr kern="1200">
          <a:solidFill>
            <a:schemeClr val="tx2"/>
          </a:solidFill>
          <a:latin typeface="+mn-lt"/>
          <a:ea typeface="Geneva" pitchFamily="-84" charset="-128"/>
          <a:cs typeface="+mn-cs"/>
        </a:defRPr>
      </a:lvl4pPr>
      <a:lvl5pPr marL="2056350" indent="-227523" algn="l" defTabSz="456487" rtl="0" fontAlgn="base">
        <a:spcBef>
          <a:spcPct val="20000"/>
        </a:spcBef>
        <a:spcAft>
          <a:spcPct val="0"/>
        </a:spcAft>
        <a:buFont typeface="Wingdings" charset="2"/>
        <a:buChar char="§"/>
        <a:defRPr sz="1400" kern="1200">
          <a:solidFill>
            <a:schemeClr val="tx2"/>
          </a:solidFill>
          <a:latin typeface="+mn-lt"/>
          <a:ea typeface="Geneva" pitchFamily="-84" charset="-128"/>
          <a:cs typeface="+mn-cs"/>
        </a:defRPr>
      </a:lvl5pPr>
      <a:lvl6pPr marL="2514340" indent="-228577" algn="l" defTabSz="457153" rtl="0" eaLnBrk="1" latinLnBrk="0" hangingPunct="1">
        <a:spcBef>
          <a:spcPct val="20000"/>
        </a:spcBef>
        <a:buFont typeface="Arial"/>
        <a:buChar char="•"/>
        <a:defRPr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bit.ly/1DCClt6"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68.png"/><Relationship Id="rId4" Type="http://schemas.openxmlformats.org/officeDocument/2006/relationships/image" Target="../media/image67.wmf"/></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ctrTitle"/>
          </p:nvPr>
        </p:nvSpPr>
        <p:spPr>
          <a:xfrm>
            <a:off x="685440" y="2602354"/>
            <a:ext cx="7773120" cy="525655"/>
          </a:xfrm>
        </p:spPr>
        <p:txBody>
          <a:bodyPr>
            <a:normAutofit/>
          </a:bodyPr>
          <a:lstStyle/>
          <a:p>
            <a:pPr defTabSz="457153">
              <a:defRPr/>
            </a:pPr>
            <a:r>
              <a:rPr lang="en-US" dirty="0"/>
              <a:t>Extreme Domino HTTP Configuration </a:t>
            </a:r>
            <a:endParaRPr lang="en-US" altLang="en-US" dirty="0" smtClean="0"/>
          </a:p>
        </p:txBody>
      </p:sp>
      <p:sp>
        <p:nvSpPr>
          <p:cNvPr id="3076" name="Rectangle 2"/>
          <p:cNvSpPr>
            <a:spLocks noGrp="1" noChangeArrowheads="1"/>
          </p:cNvSpPr>
          <p:nvPr>
            <p:ph type="subTitle" idx="1"/>
          </p:nvPr>
        </p:nvSpPr>
        <p:spPr>
          <a:xfrm>
            <a:off x="1372321" y="3885528"/>
            <a:ext cx="6400800" cy="2101181"/>
          </a:xfrm>
        </p:spPr>
        <p:txBody>
          <a:bodyPr>
            <a:normAutofit lnSpcReduction="10000"/>
          </a:bodyPr>
          <a:lstStyle/>
          <a:p>
            <a:pPr defTabSz="457153">
              <a:defRPr/>
            </a:pPr>
            <a:r>
              <a:rPr lang="en-US" altLang="en-US" dirty="0" smtClean="0"/>
              <a:t>Andrew Pollack, President</a:t>
            </a:r>
          </a:p>
          <a:p>
            <a:pPr defTabSz="457153">
              <a:defRPr/>
            </a:pPr>
            <a:r>
              <a:rPr lang="en-US" altLang="en-US" dirty="0" smtClean="0"/>
              <a:t>Northern Collaborative Technologies</a:t>
            </a:r>
          </a:p>
          <a:p>
            <a:pPr defTabSz="457153">
              <a:defRPr/>
            </a:pPr>
            <a:endParaRPr lang="en-US" altLang="en-US" dirty="0" smtClean="0"/>
          </a:p>
          <a:p>
            <a:pPr defTabSz="457153">
              <a:defRPr/>
            </a:pPr>
            <a:r>
              <a:rPr lang="en-US" altLang="en-US" dirty="0" smtClean="0"/>
              <a:t>andrewp@thenorth.com</a:t>
            </a:r>
          </a:p>
          <a:p>
            <a:pPr defTabSz="457153">
              <a:defRPr/>
            </a:pPr>
            <a:r>
              <a:rPr lang="en-US" altLang="en-US" dirty="0" smtClean="0"/>
              <a:t>http://www.thenorth.com</a:t>
            </a:r>
          </a:p>
        </p:txBody>
      </p:sp>
    </p:spTree>
    <p:extLst>
      <p:ext uri="{BB962C8B-B14F-4D97-AF65-F5344CB8AC3E}">
        <p14:creationId xmlns:p14="http://schemas.microsoft.com/office/powerpoint/2010/main" val="39781735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Wide HTTP Settings - Limits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URL Length may be too small if you are developing sites with AJAX style requests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Maximum size of Request may be too small if you are working with a web services that transfer a lot of data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44767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90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Wide HTTP Settings – Web Engine Tab</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Most of the settings can and should be left alone, with the exception of the following (we’ll talk performance later):</a:t>
            </a:r>
          </a:p>
          <a:p>
            <a:pPr marL="342900" indent="-342900">
              <a:buFont typeface="Arial" panose="020B0604020202020204" pitchFamily="34" charset="0"/>
              <a:buChar char="•"/>
            </a:pPr>
            <a:r>
              <a:rPr lang="en-US" dirty="0" smtClean="0"/>
              <a:t>Run web agents concurrently</a:t>
            </a:r>
          </a:p>
          <a:p>
            <a:pPr marL="741786" lvl="1" indent="-342900">
              <a:buFont typeface="Arial" panose="020B0604020202020204" pitchFamily="34" charset="0"/>
              <a:buChar char="•"/>
            </a:pPr>
            <a:r>
              <a:rPr lang="en-US" dirty="0" smtClean="0"/>
              <a:t>Enable this unless you have web agents that will write to the same documents when run, creating replication conflicts.  You probably don’t have this problem.</a:t>
            </a:r>
          </a:p>
          <a:p>
            <a:pPr marL="741786"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Web Agent &amp; Web Services Timeout</a:t>
            </a:r>
          </a:p>
          <a:p>
            <a:pPr marL="741786" lvl="1" indent="-342900">
              <a:buFont typeface="Arial" panose="020B0604020202020204" pitchFamily="34" charset="0"/>
              <a:buChar char="•"/>
            </a:pPr>
            <a:r>
              <a:rPr lang="en-US" dirty="0" smtClean="0"/>
              <a:t>Don’t leave this at “0” (no timeout) or runaway agent code will steal a thread forever.  Set it high if you have to, but set it to something</a:t>
            </a:r>
          </a:p>
          <a:p>
            <a:pPr marL="741786"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XML Services</a:t>
            </a:r>
          </a:p>
          <a:p>
            <a:pPr marL="741786" lvl="1" indent="-342900">
              <a:buFont typeface="Arial" panose="020B0604020202020204" pitchFamily="34" charset="0"/>
              <a:buChar char="•"/>
            </a:pPr>
            <a:r>
              <a:rPr lang="en-US" dirty="0" smtClean="0"/>
              <a:t>If you’re not using Portal Server (or some </a:t>
            </a:r>
            <a:r>
              <a:rPr lang="en-US" dirty="0" err="1" smtClean="0"/>
              <a:t>Xpages</a:t>
            </a:r>
            <a:r>
              <a:rPr lang="en-US" dirty="0" smtClean="0"/>
              <a:t> functionality) turn it off to avoid possibly exposing data</a:t>
            </a:r>
          </a:p>
          <a:p>
            <a:pPr marL="342900" indent="-342900">
              <a:buFont typeface="Arial" panose="020B0604020202020204" pitchFamily="34" charset="0"/>
              <a:buChar char="•"/>
            </a:pPr>
            <a:endParaRPr lang="en-US" dirty="0" smtClean="0"/>
          </a:p>
          <a:p>
            <a:r>
              <a:rPr lang="en-US" dirty="0"/>
              <a:t>	</a:t>
            </a:r>
            <a:endParaRPr lang="en-US" dirty="0" smtClean="0"/>
          </a:p>
          <a:p>
            <a:endParaRPr lang="en-US" dirty="0"/>
          </a:p>
        </p:txBody>
      </p:sp>
    </p:spTree>
    <p:extLst>
      <p:ext uri="{BB962C8B-B14F-4D97-AF65-F5344CB8AC3E}">
        <p14:creationId xmlns:p14="http://schemas.microsoft.com/office/powerpoint/2010/main" val="355037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365F91"/>
                </a:solidFill>
                <a:latin typeface="Times New Roman"/>
              </a:rPr>
              <a:t>The Internet Sites View</a:t>
            </a:r>
          </a:p>
        </p:txBody>
      </p:sp>
      <p:sp>
        <p:nvSpPr>
          <p:cNvPr id="4" name="Text Placeholder 3"/>
          <p:cNvSpPr>
            <a:spLocks noGrp="1"/>
          </p:cNvSpPr>
          <p:nvPr>
            <p:ph type="body" idx="1"/>
          </p:nvPr>
        </p:nvSpPr>
        <p:spPr/>
        <p:txBody>
          <a:bodyPr/>
          <a:lstStyle/>
          <a:p>
            <a:r>
              <a:rPr lang="en-US" dirty="0" smtClean="0"/>
              <a:t>You want to use this – even If you have just one site</a:t>
            </a:r>
            <a:endParaRPr lang="en-US" dirty="0"/>
          </a:p>
        </p:txBody>
      </p:sp>
    </p:spTree>
    <p:extLst>
      <p:ext uri="{BB962C8B-B14F-4D97-AF65-F5344CB8AC3E}">
        <p14:creationId xmlns:p14="http://schemas.microsoft.com/office/powerpoint/2010/main" val="198716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 Documents</a:t>
            </a:r>
          </a:p>
        </p:txBody>
      </p:sp>
      <p:sp>
        <p:nvSpPr>
          <p:cNvPr id="6" name="Text Placeholder 5"/>
          <p:cNvSpPr>
            <a:spLocks noGrp="1"/>
          </p:cNvSpPr>
          <p:nvPr>
            <p:ph type="body"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585" y="1066800"/>
            <a:ext cx="51530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635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 Document - Basics</a:t>
            </a:r>
            <a:endParaRPr lang="en-US" dirty="0"/>
          </a:p>
        </p:txBody>
      </p:sp>
      <p:sp>
        <p:nvSpPr>
          <p:cNvPr id="3" name="Text Placeholder 2"/>
          <p:cNvSpPr>
            <a:spLocks noGrp="1"/>
          </p:cNvSpPr>
          <p:nvPr>
            <p:ph type="body" idx="1"/>
          </p:nvPr>
        </p:nvSpPr>
        <p:spPr/>
        <p:txBody>
          <a:bodyPr/>
          <a:lstStyle/>
          <a:p>
            <a:pPr marL="0" indent="0"/>
            <a:r>
              <a:rPr lang="en-US" dirty="0" smtClean="0"/>
              <a:t>Organization – should usually match your domain </a:t>
            </a:r>
          </a:p>
          <a:p>
            <a:pPr marL="741786" lvl="1" indent="-342900">
              <a:buFont typeface="Arial" panose="020B0604020202020204" pitchFamily="34" charset="0"/>
              <a:buChar char="•"/>
            </a:pPr>
            <a:r>
              <a:rPr lang="en-US" dirty="0" smtClean="0"/>
              <a:t>Can be used to group web site documents with </a:t>
            </a:r>
            <a:r>
              <a:rPr lang="en-US" dirty="0" err="1" smtClean="0"/>
              <a:t>ltpa</a:t>
            </a:r>
            <a:r>
              <a:rPr lang="en-US" dirty="0" smtClean="0"/>
              <a:t> settings</a:t>
            </a:r>
          </a:p>
          <a:p>
            <a:pPr marL="0" indent="0"/>
            <a:r>
              <a:rPr lang="en-US" dirty="0" smtClean="0"/>
              <a:t>Use this web site to handle default requests</a:t>
            </a:r>
          </a:p>
          <a:p>
            <a:pPr marL="741786" lvl="1" indent="-342900">
              <a:buFont typeface="Arial" panose="020B0604020202020204" pitchFamily="34" charset="0"/>
              <a:buChar char="•"/>
            </a:pPr>
            <a:r>
              <a:rPr lang="en-US" dirty="0" smtClean="0"/>
              <a:t>It is better to have an explicit configuration for each site</a:t>
            </a:r>
          </a:p>
          <a:p>
            <a:pPr marL="1142112" lvl="2" indent="-342900">
              <a:buFont typeface="Arial" panose="020B0604020202020204" pitchFamily="34" charset="0"/>
              <a:buChar char="•"/>
            </a:pPr>
            <a:r>
              <a:rPr lang="en-US" dirty="0" smtClean="0"/>
              <a:t>Even if there is only one site</a:t>
            </a:r>
          </a:p>
          <a:p>
            <a:pPr marL="1142112" lvl="2" indent="-342900">
              <a:buFont typeface="Arial" panose="020B0604020202020204" pitchFamily="34" charset="0"/>
              <a:buChar char="•"/>
            </a:pPr>
            <a:endParaRPr lang="en-US" dirty="0"/>
          </a:p>
          <a:p>
            <a:pPr marL="0" indent="0"/>
            <a:r>
              <a:rPr lang="en-US" dirty="0" smtClean="0"/>
              <a:t>Host Name or IP Addresses Mapped to this site</a:t>
            </a:r>
          </a:p>
          <a:p>
            <a:pPr marL="741786" lvl="1" indent="-342900">
              <a:buFont typeface="Arial" panose="020B0604020202020204" pitchFamily="34" charset="0"/>
              <a:buChar char="•"/>
            </a:pPr>
            <a:r>
              <a:rPr lang="en-US" dirty="0" smtClean="0"/>
              <a:t>This is how an incoming request is matched to a site configuration</a:t>
            </a:r>
          </a:p>
          <a:p>
            <a:pPr marL="741786" lvl="1" indent="-342900">
              <a:buFont typeface="Arial" panose="020B0604020202020204" pitchFamily="34" charset="0"/>
              <a:buChar char="•"/>
            </a:pPr>
            <a:r>
              <a:rPr lang="en-US" dirty="0" smtClean="0"/>
              <a:t>Use IP address when possible – especially if you use SSL</a:t>
            </a:r>
          </a:p>
          <a:p>
            <a:pPr marL="741786"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Be specific about which</a:t>
            </a:r>
            <a:endParaRPr lang="en-US" dirty="0"/>
          </a:p>
          <a:p>
            <a:pPr marL="0" indent="0"/>
            <a:r>
              <a:rPr lang="en-US" dirty="0" smtClean="0"/>
              <a:t>Domino Servers host a site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4590558"/>
            <a:ext cx="51530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3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Site Document - Basics</a:t>
            </a:r>
          </a:p>
        </p:txBody>
      </p:sp>
      <p:sp>
        <p:nvSpPr>
          <p:cNvPr id="3" name="Text Placeholder 2"/>
          <p:cNvSpPr>
            <a:spLocks noGrp="1"/>
          </p:cNvSpPr>
          <p:nvPr>
            <p:ph type="body" idx="1"/>
          </p:nvPr>
        </p:nvSpPr>
        <p:spPr/>
        <p:txBody>
          <a:bodyPr/>
          <a:lstStyle/>
          <a:p>
            <a:r>
              <a:rPr lang="en-US" dirty="0" smtClean="0"/>
              <a:t>If you want to have more than one site using SSL and they have different certificates you MUST bind the sites to the IP address and not the incoming domain name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903" y="3048000"/>
            <a:ext cx="51530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75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 Document - Configuration</a:t>
            </a:r>
            <a:endParaRPr lang="en-US"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Default Mapping Rules</a:t>
            </a:r>
          </a:p>
          <a:p>
            <a:pPr marL="741786" lvl="1" indent="-342900">
              <a:buFont typeface="Arial" panose="020B0604020202020204" pitchFamily="34" charset="0"/>
              <a:buChar char="•"/>
            </a:pPr>
            <a:r>
              <a:rPr lang="en-US" dirty="0" smtClean="0"/>
              <a:t>These apply to serving files from the file system rather than Domino Databases.</a:t>
            </a:r>
          </a:p>
          <a:p>
            <a:pPr marL="741786"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DSAPI Filters</a:t>
            </a:r>
          </a:p>
          <a:p>
            <a:pPr marL="741786" lvl="1" indent="-342900">
              <a:buFont typeface="Arial" panose="020B0604020202020204" pitchFamily="34" charset="0"/>
              <a:buChar char="•"/>
            </a:pPr>
            <a:r>
              <a:rPr lang="en-US" dirty="0" smtClean="0"/>
              <a:t>This is for custom API code that can manipulate almost anything about the http session.  DSAPI code is notoriously hard to write well, and can easily crash a server.  Avoid it if at all possible.</a:t>
            </a:r>
          </a:p>
          <a:p>
            <a:pPr marL="741786"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Allowed Methods</a:t>
            </a:r>
          </a:p>
          <a:p>
            <a:pPr marL="741786" lvl="1" indent="-342900">
              <a:buFont typeface="Arial" panose="020B0604020202020204" pitchFamily="34" charset="0"/>
              <a:buChar char="•"/>
            </a:pPr>
            <a:r>
              <a:rPr lang="en-US" dirty="0" smtClean="0"/>
              <a:t>You should definitely disable the “TRACE” method</a:t>
            </a:r>
          </a:p>
          <a:p>
            <a:pPr marL="741786" lvl="1" indent="-342900">
              <a:buFont typeface="Arial" panose="020B0604020202020204" pitchFamily="34" charset="0"/>
              <a:buChar char="•"/>
            </a:pPr>
            <a:r>
              <a:rPr lang="en-US" dirty="0" smtClean="0"/>
              <a:t>You can probably disable “PUT”, “Delete”, and “Patch” as well</a:t>
            </a:r>
          </a:p>
          <a:p>
            <a:pPr marL="741786"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Disable WebDAV</a:t>
            </a:r>
          </a:p>
        </p:txBody>
      </p:sp>
    </p:spTree>
    <p:extLst>
      <p:ext uri="{BB962C8B-B14F-4D97-AF65-F5344CB8AC3E}">
        <p14:creationId xmlns:p14="http://schemas.microsoft.com/office/powerpoint/2010/main" val="182122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 Login &amp; Error Screens</a:t>
            </a:r>
            <a:endParaRPr lang="en-US" smtClean="0"/>
          </a:p>
        </p:txBody>
      </p:sp>
      <p:sp>
        <p:nvSpPr>
          <p:cNvPr id="3" name="Text Placeholder 2"/>
          <p:cNvSpPr>
            <a:spLocks noGrp="1"/>
          </p:cNvSpPr>
          <p:nvPr>
            <p:ph type="body" idx="1"/>
          </p:nvPr>
        </p:nvSpPr>
        <p:spPr>
          <a:xfrm>
            <a:off x="540000" y="1147801"/>
            <a:ext cx="4946400" cy="5253672"/>
          </a:xfrm>
        </p:spPr>
        <p:txBody>
          <a:bodyPr/>
          <a:lstStyle/>
          <a:p>
            <a:pPr lvl="0"/>
            <a:r>
              <a:rPr lang="en-US" dirty="0" smtClean="0"/>
              <a:t>The DOMCFG.NSF Is used to configure custom login and error screens on a site by site basis</a:t>
            </a:r>
            <a:endParaRPr lang="en-US" dirty="0" smtClean="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2463114"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545" y="4419600"/>
            <a:ext cx="2509131" cy="181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19200"/>
            <a:ext cx="285979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06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Authentication Choices</a:t>
            </a:r>
            <a:endParaRPr lang="en-US"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Disabled - Will use old school name and password dialog</a:t>
            </a:r>
          </a:p>
          <a:p>
            <a:pPr marL="1142112" lvl="2" indent="-342900">
              <a:buFont typeface="Arial" panose="020B0604020202020204" pitchFamily="34" charset="0"/>
              <a:buChar char="•"/>
            </a:pPr>
            <a:r>
              <a:rPr lang="en-US" dirty="0" smtClean="0"/>
              <a:t>Very poor security – credentials are included in every request</a:t>
            </a:r>
          </a:p>
          <a:p>
            <a:pPr marL="1142112" lvl="2" indent="-342900">
              <a:buFont typeface="Arial" panose="020B0604020202020204" pitchFamily="34" charset="0"/>
              <a:buChar char="•"/>
            </a:pPr>
            <a:r>
              <a:rPr lang="en-US" dirty="0" smtClean="0"/>
              <a:t>Realm issues lead to repeated password prompts</a:t>
            </a:r>
          </a:p>
          <a:p>
            <a:pPr marL="342900" indent="-342900">
              <a:buFont typeface="Arial" panose="020B0604020202020204" pitchFamily="34" charset="0"/>
              <a:buChar char="•"/>
            </a:pPr>
            <a:r>
              <a:rPr lang="en-US" dirty="0" smtClean="0"/>
              <a:t>Single Server</a:t>
            </a:r>
          </a:p>
          <a:p>
            <a:pPr marL="1142112" lvl="2" indent="-342900">
              <a:buFont typeface="Arial" panose="020B0604020202020204" pitchFamily="34" charset="0"/>
              <a:buChar char="•"/>
            </a:pPr>
            <a:r>
              <a:rPr lang="en-US" dirty="0" smtClean="0"/>
              <a:t>Cookie based authentication token on the client side</a:t>
            </a:r>
          </a:p>
          <a:p>
            <a:pPr marL="1142112" lvl="2" indent="-342900">
              <a:buFont typeface="Arial" panose="020B0604020202020204" pitchFamily="34" charset="0"/>
              <a:buChar char="•"/>
            </a:pPr>
            <a:r>
              <a:rPr lang="en-US" dirty="0" smtClean="0"/>
              <a:t>Avoids realm based re-prompting</a:t>
            </a:r>
          </a:p>
          <a:p>
            <a:pPr marL="1142112" lvl="2" indent="-342900">
              <a:buFont typeface="Arial" panose="020B0604020202020204" pitchFamily="34" charset="0"/>
              <a:buChar char="•"/>
            </a:pPr>
            <a:r>
              <a:rPr lang="en-US" dirty="0" smtClean="0"/>
              <a:t>Domino will generate the token internally</a:t>
            </a:r>
          </a:p>
          <a:p>
            <a:pPr marL="1142112" lvl="2" indent="-342900">
              <a:buFont typeface="Arial" panose="020B0604020202020204" pitchFamily="34" charset="0"/>
              <a:buChar char="•"/>
            </a:pPr>
            <a:r>
              <a:rPr lang="en-US" dirty="0" smtClean="0"/>
              <a:t>If you re-start the http task all users must re-authenticate</a:t>
            </a:r>
          </a:p>
          <a:p>
            <a:pPr marL="342900" indent="-342900">
              <a:buFont typeface="Arial" panose="020B0604020202020204" pitchFamily="34" charset="0"/>
              <a:buChar char="•"/>
            </a:pPr>
            <a:r>
              <a:rPr lang="en-US" dirty="0" smtClean="0"/>
              <a:t>Multiple Servers</a:t>
            </a:r>
          </a:p>
          <a:p>
            <a:pPr marL="1142112" lvl="2" indent="-342900">
              <a:buFont typeface="Arial" panose="020B0604020202020204" pitchFamily="34" charset="0"/>
              <a:buChar char="•"/>
            </a:pPr>
            <a:r>
              <a:rPr lang="en-US" dirty="0" smtClean="0"/>
              <a:t>Works like Single Server but uses a pre-defined LTPA Token</a:t>
            </a:r>
          </a:p>
          <a:p>
            <a:pPr marL="1142112" lvl="2" indent="-342900">
              <a:buFont typeface="Arial" panose="020B0604020202020204" pitchFamily="34" charset="0"/>
              <a:buChar char="•"/>
            </a:pPr>
            <a:r>
              <a:rPr lang="en-US" dirty="0" smtClean="0"/>
              <a:t>Restarting the HTTP task does not force re-authentication</a:t>
            </a:r>
          </a:p>
          <a:p>
            <a:pPr marL="1142112" lvl="2" indent="-342900">
              <a:buFont typeface="Arial" panose="020B0604020202020204" pitchFamily="34" charset="0"/>
              <a:buChar char="•"/>
            </a:pPr>
            <a:r>
              <a:rPr lang="en-US" dirty="0" smtClean="0"/>
              <a:t>Authentication credentials are shared across servers</a:t>
            </a:r>
          </a:p>
          <a:p>
            <a:pPr marL="342900" indent="-342900">
              <a:buFont typeface="Arial" panose="020B0604020202020204" pitchFamily="34" charset="0"/>
              <a:buChar char="•"/>
            </a:pPr>
            <a:r>
              <a:rPr lang="en-US" dirty="0" smtClean="0"/>
              <a:t>SAML (New in Domino 9)</a:t>
            </a:r>
          </a:p>
          <a:p>
            <a:pPr marL="1142112" lvl="2" indent="-342900">
              <a:buFont typeface="Arial" panose="020B0604020202020204" pitchFamily="34" charset="0"/>
              <a:buChar char="•"/>
            </a:pPr>
            <a:r>
              <a:rPr lang="en-US" dirty="0" smtClean="0"/>
              <a:t>Requires extensive configuration &amp; Planning</a:t>
            </a:r>
          </a:p>
        </p:txBody>
      </p:sp>
    </p:spTree>
    <p:extLst>
      <p:ext uri="{BB962C8B-B14F-4D97-AF65-F5344CB8AC3E}">
        <p14:creationId xmlns:p14="http://schemas.microsoft.com/office/powerpoint/2010/main" val="337548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 Configuration – Security Settings</a:t>
            </a:r>
            <a:endParaRPr lang="en-US"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Most of these are self explanatory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Do not turn on “Accept SSL site Certificates” unless you have issued client side </a:t>
            </a:r>
            <a:r>
              <a:rPr lang="en-US" dirty="0" err="1" smtClean="0"/>
              <a:t>ssl</a:t>
            </a:r>
            <a:r>
              <a:rPr lang="en-US" dirty="0" smtClean="0"/>
              <a:t> certificates to end users</a:t>
            </a:r>
          </a:p>
          <a:p>
            <a:pPr marL="741786" lvl="1" indent="-342900">
              <a:buFont typeface="Arial" panose="020B0604020202020204" pitchFamily="34" charset="0"/>
              <a:buChar char="•"/>
            </a:pPr>
            <a:r>
              <a:rPr lang="en-US" dirty="0" smtClean="0"/>
              <a:t>You probably haven’t</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50" y="2933700"/>
            <a:ext cx="53149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10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507360" y="2461219"/>
            <a:ext cx="2210400" cy="3505328"/>
          </a:xfrm>
          <a:prstGeom prst="rect">
            <a:avLst/>
          </a:prstGeom>
          <a:solidFill>
            <a:schemeClr val="accent4"/>
          </a:solidFill>
          <a:ln w="9525" cap="flat" cmpd="sng" algn="ctr">
            <a:noFill/>
            <a:prstDash val="solid"/>
            <a:round/>
            <a:headEnd type="none" w="med" len="med"/>
            <a:tailEnd type="none" w="med" len="med"/>
          </a:ln>
          <a:effectLst/>
        </p:spPr>
        <p:txBody>
          <a:bodyPr lIns="91430" tIns="45715" rIns="91430" bIns="45715"/>
          <a:lstStyle/>
          <a:p>
            <a:pPr algn="ctr" defTabSz="914305">
              <a:spcBef>
                <a:spcPct val="20000"/>
              </a:spcBef>
              <a:defRPr/>
            </a:pPr>
            <a:endParaRPr lang="en-US" sz="2800" b="1" dirty="0">
              <a:solidFill>
                <a:srgbClr val="002680"/>
              </a:solidFill>
            </a:endParaRPr>
          </a:p>
        </p:txBody>
      </p:sp>
      <p:sp>
        <p:nvSpPr>
          <p:cNvPr id="3075" name="Title 1"/>
          <p:cNvSpPr>
            <a:spLocks noGrp="1"/>
          </p:cNvSpPr>
          <p:nvPr>
            <p:ph type="title"/>
          </p:nvPr>
        </p:nvSpPr>
        <p:spPr>
          <a:xfrm>
            <a:off x="1298880" y="538617"/>
            <a:ext cx="6765120" cy="528536"/>
          </a:xfrm>
          <a:noFill/>
          <a:extLst>
            <a:ext uri="{909E8E84-426E-40DD-AFC4-6F175D3DCCD1}">
              <a14:hiddenFill xmlns:a14="http://schemas.microsoft.com/office/drawing/2010/main">
                <a:solidFill>
                  <a:schemeClr val="bg1"/>
                </a:solidFill>
              </a14:hiddenFill>
            </a:ext>
          </a:extLst>
        </p:spPr>
        <p:txBody>
          <a:bodyPr/>
          <a:lstStyle/>
          <a:p>
            <a:r>
              <a:rPr lang="en-US" altLang="en-US" smtClean="0"/>
              <a:t>Who Am I? </a:t>
            </a:r>
          </a:p>
        </p:txBody>
      </p:sp>
      <p:sp>
        <p:nvSpPr>
          <p:cNvPr id="3076" name="Content Placeholder 2"/>
          <p:cNvSpPr>
            <a:spLocks noGrp="1"/>
          </p:cNvSpPr>
          <p:nvPr>
            <p:ph idx="1"/>
          </p:nvPr>
        </p:nvSpPr>
        <p:spPr>
          <a:xfrm>
            <a:off x="540000" y="1130519"/>
            <a:ext cx="8064000" cy="5145660"/>
          </a:xfrm>
        </p:spPr>
        <p:txBody>
          <a:bodyPr/>
          <a:lstStyle/>
          <a:p>
            <a:r>
              <a:rPr lang="en-US" altLang="en-US" smtClean="0"/>
              <a:t>Administrator &amp; Developer since version 2.0</a:t>
            </a:r>
          </a:p>
          <a:p>
            <a:r>
              <a:rPr lang="en-US" altLang="en-US" smtClean="0"/>
              <a:t>IBM Lotus Beacon Award Winner</a:t>
            </a:r>
          </a:p>
          <a:p>
            <a:r>
              <a:rPr lang="en-US" altLang="en-US" smtClean="0"/>
              <a:t>Services</a:t>
            </a:r>
          </a:p>
          <a:p>
            <a:pPr lvl="1"/>
            <a:r>
              <a:rPr lang="en-US" altLang="en-US" smtClean="0"/>
              <a:t>Site Performance Reviews</a:t>
            </a:r>
          </a:p>
          <a:p>
            <a:pPr lvl="1"/>
            <a:r>
              <a:rPr lang="en-US" altLang="en-US" smtClean="0"/>
              <a:t>Legal Case Consulting</a:t>
            </a:r>
          </a:p>
          <a:p>
            <a:pPr lvl="1"/>
            <a:r>
              <a:rPr lang="en-US" altLang="en-US" smtClean="0"/>
              <a:t>Application Development</a:t>
            </a:r>
          </a:p>
          <a:p>
            <a:pPr lvl="1"/>
            <a:r>
              <a:rPr lang="en-US" altLang="en-US" smtClean="0"/>
              <a:t>Administrative Overhaul</a:t>
            </a:r>
          </a:p>
          <a:p>
            <a:pPr lvl="1"/>
            <a:r>
              <a:rPr lang="en-US" altLang="en-US" smtClean="0"/>
              <a:t>Security Review &amp; Penetration Testing</a:t>
            </a:r>
          </a:p>
          <a:p>
            <a:r>
              <a:rPr lang="en-US" altLang="en-US" smtClean="0"/>
              <a:t>Products</a:t>
            </a:r>
          </a:p>
          <a:p>
            <a:pPr lvl="1"/>
            <a:r>
              <a:rPr lang="en-US" altLang="en-US" smtClean="0"/>
              <a:t>NCT Search</a:t>
            </a:r>
          </a:p>
          <a:p>
            <a:pPr lvl="1"/>
            <a:r>
              <a:rPr lang="en-US" altLang="en-US" smtClean="0"/>
              <a:t>NCT Compliance Search</a:t>
            </a:r>
          </a:p>
          <a:p>
            <a:pPr lvl="1"/>
            <a:r>
              <a:rPr lang="en-US" altLang="en-US" smtClean="0"/>
              <a:t>NCT Simple Sign On</a:t>
            </a:r>
          </a:p>
          <a:p>
            <a:r>
              <a:rPr lang="en-US" altLang="en-US" smtClean="0"/>
              <a:t>Structural Firefighter</a:t>
            </a:r>
          </a:p>
        </p:txBody>
      </p:sp>
      <p:pic>
        <p:nvPicPr>
          <p:cNvPr id="3077" name="Picture 2" descr="C:\temp\AJP\AJP-windowb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3832243"/>
            <a:ext cx="2134080" cy="213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C:\temp\AJP\ajp-laptopfixing-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840" y="2461219"/>
            <a:ext cx="1372320" cy="13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97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 Configuration – SSL Ciphers</a:t>
            </a:r>
            <a:endParaRPr lang="en-US" dirty="0"/>
          </a:p>
        </p:txBody>
      </p:sp>
      <p:sp>
        <p:nvSpPr>
          <p:cNvPr id="3" name="Text Placeholder 2"/>
          <p:cNvSpPr>
            <a:spLocks noGrp="1"/>
          </p:cNvSpPr>
          <p:nvPr>
            <p:ph type="body" idx="1"/>
          </p:nvPr>
        </p:nvSpPr>
        <p:spPr/>
        <p:txBody>
          <a:bodyPr/>
          <a:lstStyle/>
          <a:p>
            <a:r>
              <a:rPr lang="en-US" dirty="0" smtClean="0"/>
              <a:t>You can avoid getting calls from your security auditors by setting your SSL Ciphers as follows:</a:t>
            </a:r>
          </a:p>
          <a:p>
            <a:endParaRPr lang="en-US" dirty="0"/>
          </a:p>
          <a:p>
            <a:r>
              <a:rPr lang="en-US" dirty="0" smtClean="0"/>
              <a:t>Disabling the 40 and 56 bit key will check a box on their testing forms and everyone can feel more secure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657600"/>
            <a:ext cx="57150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6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365F91"/>
                </a:solidFill>
                <a:latin typeface="Times New Roman"/>
              </a:rPr>
              <a:t>Authentication with SAML</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393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SAML Terminology</a:t>
            </a:r>
            <a:endParaRPr lang="en-US" dirty="0"/>
          </a:p>
        </p:txBody>
      </p:sp>
      <p:sp>
        <p:nvSpPr>
          <p:cNvPr id="3" name="Content Placeholder 2"/>
          <p:cNvSpPr>
            <a:spLocks noGrp="1"/>
          </p:cNvSpPr>
          <p:nvPr>
            <p:ph idx="1"/>
          </p:nvPr>
        </p:nvSpPr>
        <p:spPr/>
        <p:txBody>
          <a:bodyPr/>
          <a:lstStyle/>
          <a:p>
            <a:r>
              <a:rPr lang="en-US" smtClean="0"/>
              <a:t>Security Assertion Markup Language</a:t>
            </a:r>
          </a:p>
          <a:p>
            <a:endParaRPr lang="en-US" smtClean="0"/>
          </a:p>
          <a:p>
            <a:r>
              <a:rPr lang="en-US" smtClean="0"/>
              <a:t>IdP – Identity Provider</a:t>
            </a:r>
          </a:p>
          <a:p>
            <a:pPr lvl="1"/>
            <a:r>
              <a:rPr lang="en-US" smtClean="0"/>
              <a:t>Oracle Identity Manager</a:t>
            </a:r>
          </a:p>
          <a:p>
            <a:pPr lvl="1"/>
            <a:r>
              <a:rPr lang="it-IT" smtClean="0"/>
              <a:t>IBM Tivoli Federated Identity Manager</a:t>
            </a:r>
          </a:p>
          <a:p>
            <a:pPr lvl="1"/>
            <a:r>
              <a:rPr lang="en-US" smtClean="0"/>
              <a:t>Microsoft Active Directory Federation Services</a:t>
            </a:r>
          </a:p>
          <a:p>
            <a:endParaRPr lang="en-US" smtClean="0"/>
          </a:p>
          <a:p>
            <a:r>
              <a:rPr lang="en-US" smtClean="0"/>
              <a:t>SP – Service Provider</a:t>
            </a:r>
          </a:p>
          <a:p>
            <a:pPr lvl="1"/>
            <a:r>
              <a:rPr lang="en-US" smtClean="0"/>
              <a:t>Your Domino Server</a:t>
            </a:r>
          </a:p>
          <a:p>
            <a:endParaRPr lang="en-US" smtClean="0"/>
          </a:p>
          <a:p>
            <a:r>
              <a:rPr lang="en-US" smtClean="0"/>
              <a:t>Assertion – What the IdP tells the SP</a:t>
            </a:r>
          </a:p>
          <a:p>
            <a:pPr lvl="1"/>
            <a:endParaRPr lang="en-US" dirty="0" smtClean="0"/>
          </a:p>
        </p:txBody>
      </p:sp>
    </p:spTree>
    <p:extLst>
      <p:ext uri="{BB962C8B-B14F-4D97-AF65-F5344CB8AC3E}">
        <p14:creationId xmlns:p14="http://schemas.microsoft.com/office/powerpoint/2010/main" val="109723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SAML Benefits/Use Cases</a:t>
            </a:r>
            <a:endParaRPr lang="en-US" dirty="0"/>
          </a:p>
        </p:txBody>
      </p:sp>
      <p:sp>
        <p:nvSpPr>
          <p:cNvPr id="3" name="Content Placeholder 2"/>
          <p:cNvSpPr>
            <a:spLocks noGrp="1"/>
          </p:cNvSpPr>
          <p:nvPr>
            <p:ph idx="1"/>
          </p:nvPr>
        </p:nvSpPr>
        <p:spPr/>
        <p:txBody>
          <a:bodyPr/>
          <a:lstStyle/>
          <a:p>
            <a:r>
              <a:rPr lang="en-US" smtClean="0"/>
              <a:t>A single trusted, authoritative source is used to authenticate users who then need access to resources on multiple servers</a:t>
            </a:r>
          </a:p>
          <a:p>
            <a:pPr lvl="1"/>
            <a:r>
              <a:rPr lang="en-US" smtClean="0"/>
              <a:t>often outside the control sphere of the authoritative source.</a:t>
            </a:r>
          </a:p>
          <a:p>
            <a:endParaRPr lang="en-US" smtClean="0"/>
          </a:p>
          <a:p>
            <a:r>
              <a:rPr lang="en-US" smtClean="0"/>
              <a:t>Allows third parties to provide services to a user community, while management of that community remains centralized.</a:t>
            </a:r>
          </a:p>
          <a:p>
            <a:endParaRPr lang="en-US" smtClean="0"/>
          </a:p>
          <a:p>
            <a:r>
              <a:rPr lang="en-US" smtClean="0"/>
              <a:t>Highly flexible security and meta data capabilities allow a wide range of interoperability</a:t>
            </a:r>
          </a:p>
          <a:p>
            <a:pPr lvl="1"/>
            <a:r>
              <a:rPr lang="en-US" smtClean="0"/>
              <a:t>We’ll talk about “Assertions” in a minute</a:t>
            </a:r>
            <a:endParaRPr lang="en-US" dirty="0" smtClean="0"/>
          </a:p>
        </p:txBody>
      </p:sp>
    </p:spTree>
    <p:extLst>
      <p:ext uri="{BB962C8B-B14F-4D97-AF65-F5344CB8AC3E}">
        <p14:creationId xmlns:p14="http://schemas.microsoft.com/office/powerpoint/2010/main" val="412899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SAML in Domino 9</a:t>
            </a:r>
            <a:endParaRPr lang="en-US" dirty="0"/>
          </a:p>
        </p:txBody>
      </p:sp>
      <p:sp>
        <p:nvSpPr>
          <p:cNvPr id="3" name="Content Placeholder 2"/>
          <p:cNvSpPr>
            <a:spLocks noGrp="1"/>
          </p:cNvSpPr>
          <p:nvPr>
            <p:ph idx="1"/>
          </p:nvPr>
        </p:nvSpPr>
        <p:spPr/>
        <p:txBody>
          <a:bodyPr/>
          <a:lstStyle/>
          <a:p>
            <a:r>
              <a:rPr lang="en-US" smtClean="0"/>
              <a:t>Domino acts as an SP only, not an IdP</a:t>
            </a:r>
          </a:p>
          <a:p>
            <a:r>
              <a:rPr lang="en-US" smtClean="0"/>
              <a:t>Currently only supports two IdP Products</a:t>
            </a:r>
          </a:p>
          <a:p>
            <a:pPr lvl="1"/>
            <a:r>
              <a:rPr lang="en-US" smtClean="0"/>
              <a:t>Microsoft Active Directory</a:t>
            </a:r>
          </a:p>
          <a:p>
            <a:pPr lvl="1"/>
            <a:r>
              <a:rPr lang="en-US" smtClean="0"/>
              <a:t>Tivoli Federated Identity Manager</a:t>
            </a:r>
          </a:p>
          <a:p>
            <a:r>
              <a:rPr lang="en-US" smtClean="0"/>
              <a:t>There are reports of it working with others</a:t>
            </a:r>
          </a:p>
          <a:p>
            <a:pPr lvl="1"/>
            <a:r>
              <a:rPr lang="en-US" smtClean="0"/>
              <a:t>Most common IdP I’ve seen is Oracle Federated Identity</a:t>
            </a:r>
          </a:p>
          <a:p>
            <a:pPr lvl="2"/>
            <a:r>
              <a:rPr lang="en-US" smtClean="0"/>
              <a:t>add on to Oracle Identity Manager</a:t>
            </a:r>
          </a:p>
          <a:p>
            <a:r>
              <a:rPr lang="en-US" smtClean="0"/>
              <a:t>Requires a Notes ID and Person Document for all federated Notes Client users </a:t>
            </a:r>
          </a:p>
          <a:p>
            <a:pPr lvl="1"/>
            <a:r>
              <a:rPr lang="en-US" smtClean="0"/>
              <a:t>but not necessarily browser access users</a:t>
            </a:r>
          </a:p>
          <a:p>
            <a:r>
              <a:rPr lang="en-US" smtClean="0"/>
              <a:t>Requires the use of ID Vault if used for Notes Client federated login</a:t>
            </a:r>
            <a:endParaRPr lang="en-US" dirty="0"/>
          </a:p>
        </p:txBody>
      </p:sp>
    </p:spTree>
    <p:extLst>
      <p:ext uri="{BB962C8B-B14F-4D97-AF65-F5344CB8AC3E}">
        <p14:creationId xmlns:p14="http://schemas.microsoft.com/office/powerpoint/2010/main" val="4245109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a:t>
            </a:r>
            <a:endParaRPr lang="en-US" dirty="0"/>
          </a:p>
        </p:txBody>
      </p:sp>
      <p:sp>
        <p:nvSpPr>
          <p:cNvPr id="3" name="Content Placeholder 2"/>
          <p:cNvSpPr>
            <a:spLocks noGrp="1"/>
          </p:cNvSpPr>
          <p:nvPr>
            <p:ph idx="1"/>
          </p:nvPr>
        </p:nvSpPr>
        <p:spPr/>
        <p:txBody>
          <a:bodyPr/>
          <a:lstStyle/>
          <a:p>
            <a:r>
              <a:rPr lang="en-US" dirty="0" smtClean="0"/>
              <a:t>Is your </a:t>
            </a:r>
            <a:r>
              <a:rPr lang="en-US" dirty="0" err="1" smtClean="0"/>
              <a:t>IdP</a:t>
            </a:r>
            <a:r>
              <a:rPr lang="en-US" dirty="0" smtClean="0"/>
              <a:t> supported?</a:t>
            </a:r>
          </a:p>
          <a:p>
            <a:pPr lvl="1"/>
            <a:r>
              <a:rPr lang="en-US" dirty="0" smtClean="0"/>
              <a:t>Tivoli or Microsoft ADFS</a:t>
            </a:r>
          </a:p>
          <a:p>
            <a:r>
              <a:rPr lang="en-US" dirty="0" smtClean="0"/>
              <a:t>Is this a SAML 1.1 or 2.0 Implementation?</a:t>
            </a:r>
          </a:p>
          <a:p>
            <a:pPr lvl="1"/>
            <a:r>
              <a:rPr lang="en-US" dirty="0" smtClean="0"/>
              <a:t>Find out from your </a:t>
            </a:r>
            <a:r>
              <a:rPr lang="en-US" dirty="0" err="1" smtClean="0"/>
              <a:t>IdP</a:t>
            </a:r>
            <a:r>
              <a:rPr lang="en-US" dirty="0" smtClean="0"/>
              <a:t> before you start (or look in the xml)</a:t>
            </a:r>
          </a:p>
          <a:p>
            <a:pPr lvl="1"/>
            <a:endParaRPr lang="en-US" dirty="0" smtClean="0"/>
          </a:p>
          <a:p>
            <a:r>
              <a:rPr lang="en-US" dirty="0" smtClean="0"/>
              <a:t>Is your </a:t>
            </a:r>
            <a:r>
              <a:rPr lang="en-US" dirty="0" err="1" smtClean="0"/>
              <a:t>IdP</a:t>
            </a:r>
            <a:r>
              <a:rPr lang="en-US" dirty="0" smtClean="0"/>
              <a:t> going to be using a self signed x.509 certificate?</a:t>
            </a:r>
          </a:p>
          <a:p>
            <a:endParaRPr lang="en-US" dirty="0" smtClean="0"/>
          </a:p>
          <a:p>
            <a:r>
              <a:rPr lang="en-US" dirty="0" smtClean="0"/>
              <a:t>Your server’s </a:t>
            </a:r>
            <a:r>
              <a:rPr lang="en-US" dirty="0" err="1" smtClean="0"/>
              <a:t>names.nsf</a:t>
            </a:r>
            <a:r>
              <a:rPr lang="en-US" dirty="0" smtClean="0"/>
              <a:t> template must be version 9</a:t>
            </a:r>
          </a:p>
          <a:p>
            <a:r>
              <a:rPr lang="en-US" dirty="0" smtClean="0"/>
              <a:t>If your server’s ID file is password protected</a:t>
            </a:r>
          </a:p>
          <a:p>
            <a:pPr lvl="1"/>
            <a:r>
              <a:rPr lang="en-US" dirty="0" smtClean="0"/>
              <a:t>See: “Creating a Domino metadata file if the server id is password protected” in the ADMIN help database.</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993" y="2867025"/>
            <a:ext cx="5438775" cy="2095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843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First get the metadata file &amp; x.509 from the IdP</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Typically this is going to be “idp.xml” or “metadata.xml”</a:t>
            </a:r>
          </a:p>
          <a:p>
            <a:endParaRPr lang="en-US" smtClean="0"/>
          </a:p>
          <a:p>
            <a:r>
              <a:rPr lang="en-US" smtClean="0"/>
              <a:t>Warning – Some IdPs will give you an invalid XML file!</a:t>
            </a:r>
          </a:p>
          <a:p>
            <a:pPr lvl="1"/>
            <a:r>
              <a:rPr lang="en-US" smtClean="0"/>
              <a:t>I have experienced this repeatedly with Oracle Identity Manager</a:t>
            </a:r>
          </a:p>
          <a:p>
            <a:endParaRPr lang="en-US" smtClean="0"/>
          </a:p>
          <a:p>
            <a:r>
              <a:rPr lang="en-US" smtClean="0"/>
              <a:t>If the XML file they give you has line feeds in it, so it formats well when you open it in a text editor, it is quite probably broken.</a:t>
            </a:r>
          </a:p>
          <a:p>
            <a:pPr lvl="1"/>
            <a:r>
              <a:rPr lang="en-US" smtClean="0"/>
              <a:t>We’ll talk more about this in a minute</a:t>
            </a:r>
          </a:p>
          <a:p>
            <a:pPr lvl="1"/>
            <a:endParaRPr lang="en-US" smtClean="0"/>
          </a:p>
          <a:p>
            <a:r>
              <a:rPr lang="en-US" smtClean="0"/>
              <a:t>The x.509 public key certificate should be in .cer format</a:t>
            </a:r>
          </a:p>
          <a:p>
            <a:pPr lvl="1"/>
            <a:r>
              <a:rPr lang="en-US" smtClean="0"/>
              <a:t>Typically base64 encoded text</a:t>
            </a:r>
          </a:p>
          <a:p>
            <a:pPr lvl="1"/>
            <a:endParaRPr lang="en-US" smtClean="0"/>
          </a:p>
          <a:p>
            <a:r>
              <a:rPr lang="en-US" smtClean="0"/>
              <a:t>If the certificate is self signed, make sure you get the public key of the certificate authority as well.</a:t>
            </a:r>
          </a:p>
          <a:p>
            <a:pPr lvl="1"/>
            <a:r>
              <a:rPr lang="en-US" smtClean="0"/>
              <a:t>This will require extra work on your part to trust the certificate</a:t>
            </a:r>
            <a:endParaRPr lang="en-US" dirty="0" smtClean="0"/>
          </a:p>
        </p:txBody>
      </p:sp>
    </p:spTree>
    <p:extLst>
      <p:ext uri="{BB962C8B-B14F-4D97-AF65-F5344CB8AC3E}">
        <p14:creationId xmlns:p14="http://schemas.microsoft.com/office/powerpoint/2010/main" val="3993367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Trouble with XML Signatures</a:t>
            </a:r>
            <a:endParaRPr lang="en-US" dirty="0"/>
          </a:p>
        </p:txBody>
      </p:sp>
      <p:sp>
        <p:nvSpPr>
          <p:cNvPr id="3" name="Content Placeholder 2"/>
          <p:cNvSpPr>
            <a:spLocks noGrp="1"/>
          </p:cNvSpPr>
          <p:nvPr>
            <p:ph idx="1"/>
          </p:nvPr>
        </p:nvSpPr>
        <p:spPr/>
        <p:txBody>
          <a:bodyPr>
            <a:normAutofit lnSpcReduction="10000"/>
          </a:bodyPr>
          <a:lstStyle/>
          <a:p>
            <a:r>
              <a:rPr lang="en-US" smtClean="0"/>
              <a:t>The xml signature specification used by SAML for signed content is extremely tricky to work with.</a:t>
            </a:r>
          </a:p>
          <a:p>
            <a:pPr lvl="1"/>
            <a:r>
              <a:rPr lang="en-US" smtClean="0"/>
              <a:t>The signature is stored inside the area defined as “signed” along with the content.</a:t>
            </a:r>
          </a:p>
          <a:p>
            <a:pPr lvl="1"/>
            <a:r>
              <a:rPr lang="en-US" smtClean="0"/>
              <a:t>A definition of what to exclude from signature checking is included in the signature header by namespace.</a:t>
            </a:r>
          </a:p>
          <a:p>
            <a:pPr lvl="1"/>
            <a:r>
              <a:rPr lang="en-US" smtClean="0"/>
              <a:t>To verify signed content, the signature has to be excluded first.</a:t>
            </a:r>
          </a:p>
          <a:p>
            <a:r>
              <a:rPr lang="en-US" smtClean="0"/>
              <a:t>White space (line feeds, carriage returns, tabs) between elements in XML is meant to be ignored.</a:t>
            </a:r>
          </a:p>
          <a:p>
            <a:pPr lvl="1"/>
            <a:r>
              <a:rPr lang="en-US" smtClean="0"/>
              <a:t>Signed XML does not ignore the whitespace between elements within the signed elements.</a:t>
            </a:r>
          </a:p>
          <a:p>
            <a:r>
              <a:rPr lang="en-US" smtClean="0"/>
              <a:t>By default, the methods used to export the XML DOM to a file in Java adds carriage return and line feed formatting to the output.</a:t>
            </a:r>
          </a:p>
          <a:p>
            <a:pPr lvl="1"/>
            <a:r>
              <a:rPr lang="en-US" smtClean="0"/>
              <a:t>Which means the output XML given to you may already be invalid</a:t>
            </a:r>
            <a:endParaRPr lang="en-US" dirty="0"/>
          </a:p>
        </p:txBody>
      </p:sp>
    </p:spTree>
    <p:extLst>
      <p:ext uri="{BB962C8B-B14F-4D97-AF65-F5344CB8AC3E}">
        <p14:creationId xmlns:p14="http://schemas.microsoft.com/office/powerpoint/2010/main" val="1010643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If your IdP Has a Self-Signed x.509 Certificate</a:t>
            </a:r>
            <a:endParaRPr lang="en-US" dirty="0"/>
          </a:p>
        </p:txBody>
      </p:sp>
      <p:sp>
        <p:nvSpPr>
          <p:cNvPr id="5" name="TextBox 4"/>
          <p:cNvSpPr txBox="1"/>
          <p:nvPr/>
        </p:nvSpPr>
        <p:spPr>
          <a:xfrm>
            <a:off x="1905000" y="6245824"/>
            <a:ext cx="7239000" cy="646331"/>
          </a:xfrm>
          <a:prstGeom prst="rect">
            <a:avLst/>
          </a:prstGeom>
          <a:solidFill>
            <a:schemeClr val="accent1"/>
          </a:solidFill>
          <a:ln>
            <a:solidFill>
              <a:schemeClr val="accent1"/>
            </a:solidFill>
          </a:ln>
        </p:spPr>
        <p:txBody>
          <a:bodyPr wrap="square" rtlCol="0">
            <a:spAutoFit/>
          </a:bodyPr>
          <a:lstStyle/>
          <a:p>
            <a:r>
              <a:rPr lang="en-US" dirty="0" smtClean="0">
                <a:solidFill>
                  <a:schemeClr val="bg1"/>
                </a:solidFill>
              </a:rPr>
              <a:t>Source Article:  “Connecting </a:t>
            </a:r>
            <a:r>
              <a:rPr lang="en-US" dirty="0">
                <a:solidFill>
                  <a:schemeClr val="bg1"/>
                </a:solidFill>
              </a:rPr>
              <a:t>to a Domino server over SSL in Java, using a self signed certificate</a:t>
            </a:r>
            <a:r>
              <a:rPr lang="en-US" dirty="0" smtClean="0">
                <a:solidFill>
                  <a:schemeClr val="bg1"/>
                </a:solidFill>
              </a:rPr>
              <a:t>.”  By  </a:t>
            </a:r>
            <a:r>
              <a:rPr lang="en-US" dirty="0">
                <a:solidFill>
                  <a:schemeClr val="bg1"/>
                </a:solidFill>
              </a:rPr>
              <a:t>Simon </a:t>
            </a:r>
            <a:r>
              <a:rPr lang="en-US" dirty="0" err="1" smtClean="0">
                <a:solidFill>
                  <a:schemeClr val="bg1"/>
                </a:solidFill>
              </a:rPr>
              <a:t>O'Dohert</a:t>
            </a:r>
            <a:r>
              <a:rPr lang="en-US" dirty="0" smtClean="0">
                <a:solidFill>
                  <a:schemeClr val="bg1"/>
                </a:solidFill>
              </a:rPr>
              <a:t>  --  http</a:t>
            </a:r>
            <a:r>
              <a:rPr lang="en-US" dirty="0">
                <a:solidFill>
                  <a:schemeClr val="bg1"/>
                </a:solidFill>
              </a:rPr>
              <a:t>://ibm.co/156IXwG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9" y="1175206"/>
            <a:ext cx="8572500" cy="4886325"/>
          </a:xfrm>
          <a:prstGeom prst="rect">
            <a:avLst/>
          </a:prstGeom>
          <a:solidFill>
            <a:schemeClr val="bg1"/>
          </a:solidFill>
        </p:spPr>
      </p:pic>
      <p:sp>
        <p:nvSpPr>
          <p:cNvPr id="6" name="TextBox 5"/>
          <p:cNvSpPr txBox="1"/>
          <p:nvPr/>
        </p:nvSpPr>
        <p:spPr>
          <a:xfrm>
            <a:off x="4495800" y="1371600"/>
            <a:ext cx="4038600" cy="2246769"/>
          </a:xfrm>
          <a:prstGeom prst="rect">
            <a:avLst/>
          </a:prstGeom>
          <a:solidFill>
            <a:schemeClr val="accent1"/>
          </a:solidFill>
          <a:ln>
            <a:solidFill>
              <a:schemeClr val="accent2"/>
            </a:solidFill>
          </a:ln>
          <a:effectLst>
            <a:glow rad="63500">
              <a:schemeClr val="accent3">
                <a:satMod val="175000"/>
                <a:alpha val="40000"/>
              </a:schemeClr>
            </a:glow>
          </a:effectLst>
        </p:spPr>
        <p:txBody>
          <a:bodyPr wrap="square" rtlCol="0">
            <a:spAutoFit/>
          </a:bodyPr>
          <a:lstStyle/>
          <a:p>
            <a:r>
              <a:rPr lang="en-US" b="1" dirty="0" smtClean="0">
                <a:solidFill>
                  <a:schemeClr val="bg1"/>
                </a:solidFill>
              </a:rPr>
              <a:t>Warning:  </a:t>
            </a:r>
          </a:p>
          <a:p>
            <a:endParaRPr lang="en-US" b="1" dirty="0" smtClean="0">
              <a:solidFill>
                <a:schemeClr val="bg1"/>
              </a:solidFill>
            </a:endParaRPr>
          </a:p>
          <a:p>
            <a:r>
              <a:rPr lang="en-US" b="1" dirty="0" smtClean="0">
                <a:solidFill>
                  <a:schemeClr val="bg1"/>
                </a:solidFill>
              </a:rPr>
              <a:t>All these changes to the certificate </a:t>
            </a:r>
            <a:r>
              <a:rPr lang="en-US" b="1" dirty="0" err="1" smtClean="0">
                <a:solidFill>
                  <a:schemeClr val="bg1"/>
                </a:solidFill>
              </a:rPr>
              <a:t>keystore</a:t>
            </a:r>
            <a:r>
              <a:rPr lang="en-US" b="1" dirty="0" smtClean="0">
                <a:solidFill>
                  <a:schemeClr val="bg1"/>
                </a:solidFill>
              </a:rPr>
              <a:t> in the Domino </a:t>
            </a:r>
            <a:r>
              <a:rPr lang="en-US" b="1" dirty="0" err="1" smtClean="0">
                <a:solidFill>
                  <a:schemeClr val="bg1"/>
                </a:solidFill>
              </a:rPr>
              <a:t>jvm</a:t>
            </a:r>
            <a:r>
              <a:rPr lang="en-US" b="1" dirty="0" smtClean="0">
                <a:solidFill>
                  <a:schemeClr val="bg1"/>
                </a:solidFill>
              </a:rPr>
              <a:t> </a:t>
            </a:r>
            <a:r>
              <a:rPr lang="en-US" b="1" u="sng" dirty="0" smtClean="0">
                <a:solidFill>
                  <a:schemeClr val="bg1"/>
                </a:solidFill>
              </a:rPr>
              <a:t>WILL</a:t>
            </a:r>
            <a:r>
              <a:rPr lang="en-US" b="1" dirty="0" smtClean="0">
                <a:solidFill>
                  <a:schemeClr val="bg1"/>
                </a:solidFill>
              </a:rPr>
              <a:t> get overwritten when you upgrade or re-install the server.  Make sure to back them up!</a:t>
            </a:r>
          </a:p>
          <a:p>
            <a:endParaRPr lang="en-US" b="1" dirty="0">
              <a:solidFill>
                <a:schemeClr val="bg1"/>
              </a:solidFill>
            </a:endParaRPr>
          </a:p>
          <a:p>
            <a:r>
              <a:rPr lang="en-US" b="1" dirty="0" smtClean="0">
                <a:solidFill>
                  <a:schemeClr val="bg1"/>
                </a:solidFill>
              </a:rPr>
              <a:t>You’re welcome.</a:t>
            </a:r>
          </a:p>
          <a:p>
            <a:r>
              <a:rPr lang="en-US" b="1" dirty="0" smtClean="0">
                <a:solidFill>
                  <a:schemeClr val="bg1"/>
                </a:solidFill>
              </a:rPr>
              <a:t>-- Andrew</a:t>
            </a:r>
          </a:p>
          <a:p>
            <a:endParaRPr lang="en-US" b="1" dirty="0">
              <a:solidFill>
                <a:schemeClr val="bg1"/>
              </a:solidFill>
            </a:endParaRPr>
          </a:p>
        </p:txBody>
      </p:sp>
    </p:spTree>
    <p:extLst>
      <p:ext uri="{BB962C8B-B14F-4D97-AF65-F5344CB8AC3E}">
        <p14:creationId xmlns:p14="http://schemas.microsoft.com/office/powerpoint/2010/main" val="171651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Now You’re Ready to Configure Domino!</a:t>
            </a:r>
            <a:endParaRPr lang="en-US" dirty="0"/>
          </a:p>
        </p:txBody>
      </p:sp>
      <p:sp>
        <p:nvSpPr>
          <p:cNvPr id="3" name="Content Placeholder 2"/>
          <p:cNvSpPr>
            <a:spLocks noGrp="1"/>
          </p:cNvSpPr>
          <p:nvPr>
            <p:ph idx="1"/>
          </p:nvPr>
        </p:nvSpPr>
        <p:spPr/>
        <p:txBody>
          <a:bodyPr/>
          <a:lstStyle/>
          <a:p>
            <a:r>
              <a:rPr lang="en-US" smtClean="0"/>
              <a:t>Create “idpcat.nsf” from the “idpcat.ntf” template on your Domino 9 Server</a:t>
            </a:r>
          </a:p>
          <a:p>
            <a:pPr lvl="1"/>
            <a:r>
              <a:rPr lang="en-US" smtClean="0"/>
              <a:t>Make sure to do it in lower case if you are on linux or unix, or if you ever in the figure might migrate to linux or unix  (Just do it anyway)</a:t>
            </a:r>
          </a:p>
          <a:p>
            <a:r>
              <a:rPr lang="en-US" smtClean="0"/>
              <a:t>In the “idpcat.nsf”create a new configuration document</a:t>
            </a:r>
          </a:p>
          <a:p>
            <a:r>
              <a:rPr lang="en-US" smtClean="0"/>
              <a:t>Fill in the first four fields</a:t>
            </a:r>
          </a:p>
          <a:p>
            <a:pPr lvl="1"/>
            <a:r>
              <a:rPr lang="en-US" smtClean="0"/>
              <a:t>Host Name MUST match a host name </a:t>
            </a:r>
          </a:p>
          <a:p>
            <a:pPr lvl="1"/>
            <a:r>
              <a:rPr lang="en-US" smtClean="0"/>
              <a:t>on one of your WEB SITE documents.  Use</a:t>
            </a:r>
          </a:p>
          <a:p>
            <a:pPr lvl="1"/>
            <a:r>
              <a:rPr lang="en-US" smtClean="0"/>
              <a:t>an IP address if you plan to use SSL.</a:t>
            </a:r>
          </a:p>
          <a:p>
            <a:pPr lvl="1"/>
            <a:endParaRPr lang="en-US" smtClean="0"/>
          </a:p>
          <a:p>
            <a:pPr lvl="1"/>
            <a:r>
              <a:rPr lang="en-US" smtClean="0"/>
              <a:t>IdP Name is just a label for you – it can be</a:t>
            </a:r>
          </a:p>
          <a:p>
            <a:pPr lvl="1"/>
            <a:r>
              <a:rPr lang="en-US" smtClean="0"/>
              <a:t>Anything you want.</a:t>
            </a:r>
          </a:p>
          <a:p>
            <a:pPr lvl="1"/>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711450" cy="272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44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US" dirty="0" smtClean="0"/>
              <a:t>The </a:t>
            </a:r>
            <a:r>
              <a:rPr lang="en-US" dirty="0"/>
              <a:t>Server Document</a:t>
            </a:r>
          </a:p>
          <a:p>
            <a:pPr marL="342900" indent="-342900">
              <a:buFont typeface="Arial" panose="020B0604020202020204" pitchFamily="34" charset="0"/>
              <a:buChar char="•"/>
            </a:pPr>
            <a:r>
              <a:rPr lang="en-US" dirty="0"/>
              <a:t>Web Site </a:t>
            </a:r>
            <a:r>
              <a:rPr lang="en-US" dirty="0" smtClean="0"/>
              <a:t>Documents</a:t>
            </a:r>
          </a:p>
          <a:p>
            <a:pPr marL="342900" indent="-342900">
              <a:buFont typeface="Arial" panose="020B0604020202020204" pitchFamily="34" charset="0"/>
              <a:buChar char="•"/>
            </a:pPr>
            <a:r>
              <a:rPr lang="en-US" dirty="0" smtClean="0"/>
              <a:t>Authentication Credential Choices</a:t>
            </a:r>
            <a:endParaRPr lang="en-US" dirty="0"/>
          </a:p>
          <a:p>
            <a:pPr marL="342900" indent="-342900">
              <a:buFont typeface="Arial" panose="020B0604020202020204" pitchFamily="34" charset="0"/>
              <a:buChar char="•"/>
            </a:pPr>
            <a:r>
              <a:rPr lang="en-US" dirty="0"/>
              <a:t>Authentication with SAML</a:t>
            </a:r>
          </a:p>
          <a:p>
            <a:pPr marL="342900" indent="-342900">
              <a:buFont typeface="Arial" panose="020B0604020202020204" pitchFamily="34" charset="0"/>
              <a:buChar char="•"/>
            </a:pPr>
            <a:r>
              <a:rPr lang="en-US" dirty="0"/>
              <a:t>Web Site Configuration Rules</a:t>
            </a:r>
          </a:p>
          <a:p>
            <a:pPr marL="342900" indent="-342900">
              <a:buFont typeface="Arial" panose="020B0604020202020204" pitchFamily="34" charset="0"/>
              <a:buChar char="•"/>
            </a:pPr>
            <a:r>
              <a:rPr lang="en-US" dirty="0"/>
              <a:t>SSL Certificate Configuration</a:t>
            </a:r>
          </a:p>
          <a:p>
            <a:pPr marL="342900" indent="-342900">
              <a:buFont typeface="Arial" panose="020B0604020202020204" pitchFamily="34" charset="0"/>
              <a:buChar char="•"/>
            </a:pPr>
            <a:r>
              <a:rPr lang="en-US" dirty="0"/>
              <a:t>Memory &amp; Performance Tuning</a:t>
            </a:r>
          </a:p>
          <a:p>
            <a:pPr marL="342900" indent="-342900">
              <a:buFont typeface="Arial" panose="020B0604020202020204" pitchFamily="34" charset="0"/>
              <a:buChar char="•"/>
            </a:pPr>
            <a:r>
              <a:rPr lang="en-US" dirty="0"/>
              <a:t>A few Security Tips</a:t>
            </a:r>
          </a:p>
          <a:p>
            <a:pPr marL="342900" indent="-342900">
              <a:buFont typeface="Arial" panose="020B0604020202020204" pitchFamily="34" charset="0"/>
              <a:buChar char="•"/>
            </a:pPr>
            <a:r>
              <a:rPr lang="en-US" dirty="0"/>
              <a:t>Tips for Debugging HTTP</a:t>
            </a:r>
          </a:p>
          <a:p>
            <a:pPr marL="342900" indent="-342900">
              <a:buFont typeface="Arial" panose="020B0604020202020204" pitchFamily="34" charset="0"/>
              <a:buChar char="•"/>
            </a:pPr>
            <a:r>
              <a:rPr lang="en-US" dirty="0"/>
              <a:t>Questions</a:t>
            </a:r>
            <a:endParaRPr lang="en-US" dirty="0"/>
          </a:p>
        </p:txBody>
      </p:sp>
    </p:spTree>
    <p:extLst>
      <p:ext uri="{BB962C8B-B14F-4D97-AF65-F5344CB8AC3E}">
        <p14:creationId xmlns:p14="http://schemas.microsoft.com/office/powerpoint/2010/main" val="1705252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Configuring the idpcat.nsf Configuration Document</a:t>
            </a:r>
            <a:endParaRPr lang="en-US" dirty="0"/>
          </a:p>
        </p:txBody>
      </p:sp>
      <p:sp>
        <p:nvSpPr>
          <p:cNvPr id="3" name="Content Placeholder 2"/>
          <p:cNvSpPr>
            <a:spLocks noGrp="1"/>
          </p:cNvSpPr>
          <p:nvPr>
            <p:ph idx="1"/>
          </p:nvPr>
        </p:nvSpPr>
        <p:spPr/>
        <p:txBody>
          <a:bodyPr/>
          <a:lstStyle/>
          <a:p>
            <a:r>
              <a:rPr lang="en-US" smtClean="0"/>
              <a:t>Click the “Import XML File” button to bring in the IdP metadata</a:t>
            </a:r>
          </a:p>
          <a:p>
            <a:pPr lvl="1"/>
            <a:r>
              <a:rPr lang="en-US" smtClean="0"/>
              <a:t>WARNING:  The file will be removed from the file system.  No, there is no good reason for this.  Make sure you have a backup even though it gets attached to the record.</a:t>
            </a:r>
          </a:p>
          <a:p>
            <a:endParaRPr lang="en-US" smtClean="0"/>
          </a:p>
          <a:p>
            <a:r>
              <a:rPr lang="en-US" smtClean="0"/>
              <a:t>The rest of the fields on this tab</a:t>
            </a:r>
          </a:p>
          <a:p>
            <a:r>
              <a:rPr lang="en-US" smtClean="0"/>
              <a:t>    will be filled in automatically</a:t>
            </a:r>
          </a:p>
          <a:p>
            <a:endParaRPr lang="en-US" smtClean="0"/>
          </a:p>
          <a:p>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743200"/>
            <a:ext cx="376237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951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your Certificates</a:t>
            </a:r>
            <a:endParaRPr lang="en-US" dirty="0"/>
          </a:p>
        </p:txBody>
      </p:sp>
      <p:sp>
        <p:nvSpPr>
          <p:cNvPr id="3" name="Content Placeholder 2"/>
          <p:cNvSpPr>
            <a:spLocks noGrp="1"/>
          </p:cNvSpPr>
          <p:nvPr>
            <p:ph idx="1"/>
          </p:nvPr>
        </p:nvSpPr>
        <p:spPr/>
        <p:txBody>
          <a:bodyPr/>
          <a:lstStyle/>
          <a:p>
            <a:r>
              <a:rPr lang="en-US" smtClean="0"/>
              <a:t>The certificates will be added automatically</a:t>
            </a:r>
          </a:p>
          <a:p>
            <a:pPr lvl="1"/>
            <a:r>
              <a:rPr lang="en-US" smtClean="0"/>
              <a:t>Make sure they match the public key you were given</a:t>
            </a:r>
          </a:p>
          <a:p>
            <a:pPr lvl="1"/>
            <a:r>
              <a:rPr lang="en-US" smtClean="0"/>
              <a:t>Make sure there are no carriage returns or line feeds in them</a:t>
            </a:r>
          </a:p>
          <a:p>
            <a:pPr lvl="2"/>
            <a:r>
              <a:rPr lang="en-US" smtClean="0"/>
              <a:t>This will happen without anyone realizing it</a:t>
            </a:r>
          </a:p>
          <a:p>
            <a:pPr lvl="2"/>
            <a:r>
              <a:rPr lang="en-US" smtClean="0"/>
              <a:t>If there are line feeds in this data, you will receive a meaningless error when you start the http task after configuring the system</a:t>
            </a:r>
          </a:p>
          <a:p>
            <a:pPr lvl="2"/>
            <a:endParaRPr lang="en-US" smtClean="0"/>
          </a:p>
          <a:p>
            <a:pPr lvl="1"/>
            <a:r>
              <a:rPr lang="en-US" smtClean="0"/>
              <a:t>HTTP Server: Error reading IdP configuration for server xxxxxx:Invalid arguments</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85" y="4648200"/>
            <a:ext cx="7019925" cy="2314575"/>
          </a:xfrm>
          <a:prstGeom prst="rect">
            <a:avLst/>
          </a:prstGeom>
          <a:solidFill>
            <a:schemeClr val="bg1"/>
          </a:solidFill>
        </p:spPr>
      </p:pic>
    </p:spTree>
    <p:extLst>
      <p:ext uri="{BB962C8B-B14F-4D97-AF65-F5344CB8AC3E}">
        <p14:creationId xmlns:p14="http://schemas.microsoft.com/office/powerpoint/2010/main" val="2161652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Continue Configuring the IDP Catalog Record</a:t>
            </a:r>
            <a:endParaRPr lang="en-US" dirty="0"/>
          </a:p>
        </p:txBody>
      </p:sp>
      <p:sp>
        <p:nvSpPr>
          <p:cNvPr id="3" name="Content Placeholder 2"/>
          <p:cNvSpPr>
            <a:spLocks noGrp="1"/>
          </p:cNvSpPr>
          <p:nvPr>
            <p:ph idx="1"/>
          </p:nvPr>
        </p:nvSpPr>
        <p:spPr>
          <a:xfrm>
            <a:off x="539750" y="1130303"/>
            <a:ext cx="8064500" cy="5041897"/>
          </a:xfrm>
        </p:spPr>
        <p:txBody>
          <a:bodyPr>
            <a:normAutofit/>
          </a:bodyPr>
          <a:lstStyle/>
          <a:p>
            <a:r>
              <a:rPr lang="en-US" dirty="0" smtClean="0"/>
              <a:t>The “Client Settings” tab is used ONLY if you are going to use this SAML configuration for NOTES CLIENT logon.</a:t>
            </a:r>
          </a:p>
          <a:p>
            <a:pPr lvl="1"/>
            <a:r>
              <a:rPr lang="en-US" dirty="0" smtClean="0"/>
              <a:t>This also requires configuration with the IDVAULT</a:t>
            </a:r>
          </a:p>
          <a:p>
            <a:pPr lvl="1"/>
            <a:endParaRPr lang="en-US" dirty="0" smtClean="0"/>
          </a:p>
          <a:p>
            <a:r>
              <a:rPr lang="en-US" sz="1800" dirty="0" smtClean="0"/>
              <a:t>On the “Certificate Management” tab fill in your company name</a:t>
            </a:r>
          </a:p>
          <a:p>
            <a:endParaRPr lang="en-US" sz="1800" dirty="0" smtClean="0"/>
          </a:p>
          <a:p>
            <a:r>
              <a:rPr lang="en-US" sz="1800" dirty="0" smtClean="0"/>
              <a:t>SAVE the document then Click</a:t>
            </a:r>
          </a:p>
          <a:p>
            <a:r>
              <a:rPr lang="en-US" sz="1800" dirty="0" smtClean="0"/>
              <a:t>the “Create Certificate”  button.</a:t>
            </a:r>
          </a:p>
          <a:p>
            <a:endParaRPr lang="en-US" sz="1800" dirty="0" smtClean="0"/>
          </a:p>
          <a:p>
            <a:r>
              <a:rPr lang="en-US" sz="1800" dirty="0" smtClean="0"/>
              <a:t>Click the “Export XML” button </a:t>
            </a:r>
          </a:p>
          <a:p>
            <a:r>
              <a:rPr lang="en-US" sz="1800" dirty="0" smtClean="0"/>
              <a:t>To generate your “SP.XML” file</a:t>
            </a:r>
          </a:p>
          <a:p>
            <a:r>
              <a:rPr lang="en-US" sz="1800" dirty="0" smtClean="0"/>
              <a:t>To give back to the </a:t>
            </a:r>
            <a:r>
              <a:rPr lang="en-US" sz="1800" dirty="0" err="1" smtClean="0"/>
              <a:t>IdP</a:t>
            </a:r>
            <a:endParaRPr lang="en-US" sz="180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505200"/>
            <a:ext cx="4181475" cy="2533650"/>
          </a:xfrm>
          <a:prstGeom prst="rect">
            <a:avLst/>
          </a:prstGeom>
        </p:spPr>
      </p:pic>
    </p:spTree>
    <p:extLst>
      <p:ext uri="{BB962C8B-B14F-4D97-AF65-F5344CB8AC3E}">
        <p14:creationId xmlns:p14="http://schemas.microsoft.com/office/powerpoint/2010/main" val="903663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Now Configure The Website Document</a:t>
            </a:r>
            <a:endParaRPr lang="en-US" dirty="0"/>
          </a:p>
        </p:txBody>
      </p:sp>
      <p:sp>
        <p:nvSpPr>
          <p:cNvPr id="3" name="Content Placeholder 2"/>
          <p:cNvSpPr>
            <a:spLocks noGrp="1"/>
          </p:cNvSpPr>
          <p:nvPr>
            <p:ph idx="1"/>
          </p:nvPr>
        </p:nvSpPr>
        <p:spPr/>
        <p:txBody>
          <a:bodyPr/>
          <a:lstStyle/>
          <a:p>
            <a:r>
              <a:rPr lang="en-US" sz="1800" dirty="0" smtClean="0"/>
              <a:t>You must be using the “Internet Sites” view </a:t>
            </a:r>
          </a:p>
          <a:p>
            <a:pPr lvl="1"/>
            <a:r>
              <a:rPr lang="en-US" sz="1800" dirty="0" smtClean="0"/>
              <a:t>Setting is on the server document</a:t>
            </a:r>
          </a:p>
          <a:p>
            <a:endParaRPr lang="en-US" sz="1800" dirty="0" smtClean="0"/>
          </a:p>
          <a:p>
            <a:r>
              <a:rPr lang="en-US" sz="1800" dirty="0" smtClean="0"/>
              <a:t>You MUST say “NO” on </a:t>
            </a:r>
          </a:p>
          <a:p>
            <a:r>
              <a:rPr lang="en-US" sz="1800" dirty="0" smtClean="0"/>
              <a:t>the third question and </a:t>
            </a:r>
          </a:p>
          <a:p>
            <a:r>
              <a:rPr lang="en-US" sz="1800" dirty="0" smtClean="0"/>
              <a:t>Configure this site with </a:t>
            </a:r>
          </a:p>
          <a:p>
            <a:r>
              <a:rPr lang="en-US" sz="1800" dirty="0" smtClean="0"/>
              <a:t>A host name to match.</a:t>
            </a:r>
          </a:p>
          <a:p>
            <a:endParaRPr lang="en-US" sz="1800" dirty="0" smtClean="0"/>
          </a:p>
          <a:p>
            <a:endParaRPr lang="en-US" sz="1800" dirty="0"/>
          </a:p>
          <a:p>
            <a:endParaRPr lang="en-US" sz="1800" dirty="0" smtClean="0"/>
          </a:p>
          <a:p>
            <a:endParaRPr lang="en-US" sz="1800" dirty="0" smtClean="0"/>
          </a:p>
          <a:p>
            <a:r>
              <a:rPr lang="en-US" sz="1800" dirty="0" smtClean="0"/>
              <a:t>While not required, you SHOULD specific an IP address in the “Host Names” field so that SSL can be used.</a:t>
            </a:r>
          </a:p>
          <a:p>
            <a:r>
              <a:rPr lang="en-US" sz="1800" dirty="0" smtClean="0"/>
              <a:t>The values in the “Host Names” field will be used to find the correct </a:t>
            </a:r>
            <a:r>
              <a:rPr lang="en-US" sz="1800" dirty="0" err="1" smtClean="0"/>
              <a:t>IdP</a:t>
            </a:r>
            <a:r>
              <a:rPr lang="en-US" sz="1800" dirty="0" smtClean="0"/>
              <a:t> configuration in the “</a:t>
            </a:r>
            <a:r>
              <a:rPr lang="en-US" sz="1800" dirty="0" err="1" smtClean="0"/>
              <a:t>idpcat.nsf</a:t>
            </a:r>
            <a:r>
              <a:rPr lang="en-US" sz="1800" dirty="0" smtClean="0"/>
              <a:t>” file – make it match</a:t>
            </a:r>
            <a:endParaRPr lang="en-US" sz="18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057400"/>
            <a:ext cx="5124450" cy="2314575"/>
          </a:xfrm>
          <a:prstGeom prst="rect">
            <a:avLst/>
          </a:prstGeom>
        </p:spPr>
      </p:pic>
    </p:spTree>
    <p:extLst>
      <p:ext uri="{BB962C8B-B14F-4D97-AF65-F5344CB8AC3E}">
        <p14:creationId xmlns:p14="http://schemas.microsoft.com/office/powerpoint/2010/main" val="621557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Set Session Authentication to “SAML”</a:t>
            </a:r>
            <a:endParaRPr lang="en-US" dirty="0"/>
          </a:p>
        </p:txBody>
      </p:sp>
      <p:sp>
        <p:nvSpPr>
          <p:cNvPr id="3" name="Content Placeholder 2"/>
          <p:cNvSpPr>
            <a:spLocks noGrp="1"/>
          </p:cNvSpPr>
          <p:nvPr>
            <p:ph idx="1"/>
          </p:nvPr>
        </p:nvSpPr>
        <p:spPr/>
        <p:txBody>
          <a:bodyPr/>
          <a:lstStyle/>
          <a:p>
            <a:r>
              <a:rPr lang="en-US" smtClean="0"/>
              <a:t>The “IdP Catalog” button will show up once you select SAML</a:t>
            </a:r>
          </a:p>
          <a:p>
            <a:pPr lvl="1"/>
            <a:r>
              <a:rPr lang="en-US" smtClean="0"/>
              <a:t>If you have properly configured the IdP catalog record and the host name match this web site document, when you click that button, the IdP configuration record will open.  If it does not, you have not matched the host names.</a:t>
            </a:r>
          </a:p>
          <a:p>
            <a:r>
              <a:rPr lang="en-US" smtClean="0"/>
              <a:t>You can still use a multi-session LTPA Token in the “Web SSO</a:t>
            </a:r>
          </a:p>
          <a:p>
            <a:r>
              <a:rPr lang="en-US" smtClean="0"/>
              <a:t>Configuration”  field. If none is specified, single server session based authentication is used (just like without SAML)</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495800"/>
            <a:ext cx="5895975" cy="1628775"/>
          </a:xfrm>
          <a:prstGeom prst="rect">
            <a:avLst/>
          </a:prstGeom>
        </p:spPr>
      </p:pic>
    </p:spTree>
    <p:extLst>
      <p:ext uri="{BB962C8B-B14F-4D97-AF65-F5344CB8AC3E}">
        <p14:creationId xmlns:p14="http://schemas.microsoft.com/office/powerpoint/2010/main" val="2294286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Restart the HTTP Task</a:t>
            </a:r>
            <a:endParaRPr lang="en-US" dirty="0"/>
          </a:p>
        </p:txBody>
      </p:sp>
      <p:sp>
        <p:nvSpPr>
          <p:cNvPr id="3" name="Content Placeholder 2"/>
          <p:cNvSpPr>
            <a:spLocks noGrp="1"/>
          </p:cNvSpPr>
          <p:nvPr>
            <p:ph idx="1"/>
          </p:nvPr>
        </p:nvSpPr>
        <p:spPr/>
        <p:txBody>
          <a:bodyPr/>
          <a:lstStyle/>
          <a:p>
            <a:r>
              <a:rPr lang="en-US" smtClean="0"/>
              <a:t>When you restart the HTTP task on the server, if your site is not properly configured it will give you an error.  </a:t>
            </a:r>
          </a:p>
          <a:p>
            <a:pPr lvl="1"/>
            <a:r>
              <a:rPr lang="en-US" smtClean="0"/>
              <a:t>The error will not be helpful.   You probably have line feeds in your xml.</a:t>
            </a:r>
          </a:p>
          <a:p>
            <a:pPr lvl="1"/>
            <a:endParaRPr lang="en-US" smtClean="0"/>
          </a:p>
          <a:p>
            <a:r>
              <a:rPr lang="en-US" smtClean="0"/>
              <a:t>If all is configured, when you access a link on the domino server controlled by that website document which requires authentication, you will be redirected to the IdP to logon.</a:t>
            </a:r>
            <a:endParaRPr lang="en-US" dirty="0"/>
          </a:p>
        </p:txBody>
      </p:sp>
    </p:spTree>
    <p:extLst>
      <p:ext uri="{BB962C8B-B14F-4D97-AF65-F5344CB8AC3E}">
        <p14:creationId xmlns:p14="http://schemas.microsoft.com/office/powerpoint/2010/main" val="2423300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INI settings to help with debugging</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SAML_NotOnOrAfterSkewInMinutes</a:t>
            </a:r>
            <a:r>
              <a:rPr lang="en-US" dirty="0" smtClean="0"/>
              <a:t>=[#]</a:t>
            </a:r>
            <a:endParaRPr lang="en-US" dirty="0"/>
          </a:p>
          <a:p>
            <a:pPr lvl="1"/>
            <a:r>
              <a:rPr lang="en-US" dirty="0" smtClean="0"/>
              <a:t>Allows extra </a:t>
            </a:r>
            <a:r>
              <a:rPr lang="en-US" dirty="0"/>
              <a:t>minutes in the 'not on or after' timestamp check on the SAML assertion. </a:t>
            </a:r>
          </a:p>
          <a:p>
            <a:endParaRPr lang="en-US" dirty="0"/>
          </a:p>
          <a:p>
            <a:r>
              <a:rPr lang="en-US" dirty="0" err="1" smtClean="0"/>
              <a:t>SAML_NotBeforeSkewInMinutes</a:t>
            </a:r>
            <a:r>
              <a:rPr lang="en-US" dirty="0" smtClean="0"/>
              <a:t>=[#]</a:t>
            </a:r>
            <a:endParaRPr lang="en-US" dirty="0"/>
          </a:p>
          <a:p>
            <a:pPr lvl="1"/>
            <a:r>
              <a:rPr lang="en-US" dirty="0" smtClean="0"/>
              <a:t>Allows extra </a:t>
            </a:r>
            <a:r>
              <a:rPr lang="en-US" dirty="0"/>
              <a:t>minutes in the 'not before' timestamp check on the SAML assertion. </a:t>
            </a:r>
          </a:p>
          <a:p>
            <a:endParaRPr lang="en-US" dirty="0" smtClean="0"/>
          </a:p>
          <a:p>
            <a:r>
              <a:rPr lang="en-US" dirty="0" smtClean="0"/>
              <a:t>DEBUG_SAML=31</a:t>
            </a:r>
            <a:endParaRPr lang="en-US" dirty="0"/>
          </a:p>
          <a:p>
            <a:pPr marL="411480" lvl="1" indent="0">
              <a:buNone/>
            </a:pPr>
            <a:r>
              <a:rPr lang="en-US" dirty="0" smtClean="0">
                <a:solidFill>
                  <a:srgbClr val="00B050"/>
                </a:solidFill>
              </a:rPr>
              <a:t>0x0001 </a:t>
            </a:r>
            <a:r>
              <a:rPr lang="en-US" dirty="0">
                <a:solidFill>
                  <a:srgbClr val="00B050"/>
                </a:solidFill>
              </a:rPr>
              <a:t>(1) - Debug output contains information from http side.</a:t>
            </a:r>
          </a:p>
          <a:p>
            <a:pPr marL="411480" lvl="1" indent="0">
              <a:buNone/>
            </a:pPr>
            <a:r>
              <a:rPr lang="en-US" dirty="0" smtClean="0">
                <a:solidFill>
                  <a:srgbClr val="00B050"/>
                </a:solidFill>
              </a:rPr>
              <a:t>0x0002 </a:t>
            </a:r>
            <a:r>
              <a:rPr lang="en-US" dirty="0">
                <a:solidFill>
                  <a:srgbClr val="00B050"/>
                </a:solidFill>
              </a:rPr>
              <a:t>(2) - Debug output contains SAML parse information.</a:t>
            </a:r>
          </a:p>
          <a:p>
            <a:pPr marL="411480" lvl="1" indent="0">
              <a:buNone/>
            </a:pPr>
            <a:r>
              <a:rPr lang="en-US" dirty="0" smtClean="0">
                <a:solidFill>
                  <a:srgbClr val="00B050"/>
                </a:solidFill>
              </a:rPr>
              <a:t>0x0004 </a:t>
            </a:r>
            <a:r>
              <a:rPr lang="en-US" dirty="0">
                <a:solidFill>
                  <a:srgbClr val="00B050"/>
                </a:solidFill>
              </a:rPr>
              <a:t>(4) - Debug output only contains errors.</a:t>
            </a:r>
          </a:p>
          <a:p>
            <a:pPr marL="411480" lvl="1" indent="0">
              <a:buNone/>
            </a:pPr>
            <a:r>
              <a:rPr lang="en-US" dirty="0" smtClean="0">
                <a:solidFill>
                  <a:srgbClr val="00B050"/>
                </a:solidFill>
              </a:rPr>
              <a:t>0x0008 </a:t>
            </a:r>
            <a:r>
              <a:rPr lang="en-US" dirty="0">
                <a:solidFill>
                  <a:srgbClr val="00B050"/>
                </a:solidFill>
              </a:rPr>
              <a:t>(8) - Debug to dump decoded assertion.</a:t>
            </a:r>
          </a:p>
          <a:p>
            <a:pPr marL="411480" lvl="1" indent="0">
              <a:buNone/>
            </a:pPr>
            <a:r>
              <a:rPr lang="en-US" dirty="0" smtClean="0">
                <a:solidFill>
                  <a:srgbClr val="00B050"/>
                </a:solidFill>
              </a:rPr>
              <a:t>0x0010 </a:t>
            </a:r>
            <a:r>
              <a:rPr lang="en-US" dirty="0">
                <a:solidFill>
                  <a:srgbClr val="00B050"/>
                </a:solidFill>
              </a:rPr>
              <a:t>(16) - Debug to trace </a:t>
            </a:r>
            <a:r>
              <a:rPr lang="en-US" dirty="0" err="1">
                <a:solidFill>
                  <a:srgbClr val="00B050"/>
                </a:solidFill>
              </a:rPr>
              <a:t>idpcat</a:t>
            </a:r>
            <a:r>
              <a:rPr lang="en-US" dirty="0">
                <a:solidFill>
                  <a:srgbClr val="00B050"/>
                </a:solidFill>
              </a:rPr>
              <a:t> activity</a:t>
            </a:r>
          </a:p>
          <a:p>
            <a:pPr marL="411480" lvl="1" indent="0">
              <a:buNone/>
            </a:pPr>
            <a:r>
              <a:rPr lang="en-US" dirty="0"/>
              <a:t>0x0020 (32) - Trace replay prevention</a:t>
            </a:r>
          </a:p>
          <a:p>
            <a:pPr marL="411480" lvl="1" indent="0">
              <a:buNone/>
            </a:pPr>
            <a:r>
              <a:rPr lang="en-US" dirty="0"/>
              <a:t>0x0080 (128) - Dump the entire XML tree</a:t>
            </a:r>
          </a:p>
          <a:p>
            <a:pPr marL="411480" lvl="1" indent="0">
              <a:buNone/>
            </a:pPr>
            <a:r>
              <a:rPr lang="en-US" dirty="0"/>
              <a:t>0x0100 (256) - Dump </a:t>
            </a:r>
            <a:r>
              <a:rPr lang="en-US" dirty="0" err="1"/>
              <a:t>canonicalized</a:t>
            </a:r>
            <a:r>
              <a:rPr lang="en-US" dirty="0"/>
              <a:t> buffers</a:t>
            </a:r>
          </a:p>
          <a:p>
            <a:pPr marL="411480" lvl="1" indent="0">
              <a:buNone/>
            </a:pPr>
            <a:r>
              <a:rPr lang="en-US" dirty="0"/>
              <a:t>0x0200 (512) - Debug for the library sort</a:t>
            </a:r>
          </a:p>
          <a:p>
            <a:pPr marL="411480" lvl="1" indent="0">
              <a:buNone/>
            </a:pPr>
            <a:r>
              <a:rPr lang="en-US" dirty="0"/>
              <a:t>0x0800 (2048) - Debug for namespace use</a:t>
            </a:r>
          </a:p>
          <a:p>
            <a:pPr marL="411480" lvl="1" indent="0">
              <a:buNone/>
            </a:pPr>
            <a:r>
              <a:rPr lang="en-US" dirty="0"/>
              <a:t>0x2000 (8192) - Debug output for certificate management</a:t>
            </a:r>
          </a:p>
        </p:txBody>
      </p:sp>
    </p:spTree>
    <p:extLst>
      <p:ext uri="{BB962C8B-B14F-4D97-AF65-F5344CB8AC3E}">
        <p14:creationId xmlns:p14="http://schemas.microsoft.com/office/powerpoint/2010/main" val="2417243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 Site Configuration Rules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13774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365F91"/>
                </a:solidFill>
                <a:latin typeface="Times New Roman"/>
              </a:rPr>
              <a:t>Directory Rules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This is used for content that is not in a database file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Allows you to serve content outside the domino/html/ directory</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733800"/>
            <a:ext cx="40005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171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365F91"/>
                </a:solidFill>
                <a:latin typeface="Times New Roman"/>
              </a:rPr>
              <a:t>Substitution Rules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Substitutions leave the URL displayed in the browser alone</a:t>
            </a:r>
          </a:p>
          <a:p>
            <a:pPr marL="342900" indent="-342900">
              <a:buFont typeface="Arial" panose="020B0604020202020204" pitchFamily="34" charset="0"/>
              <a:buChar char="•"/>
            </a:pPr>
            <a:r>
              <a:rPr lang="en-US" dirty="0" smtClean="0"/>
              <a:t>Allow you to hide folder or database file names</a:t>
            </a:r>
          </a:p>
          <a:p>
            <a:pPr marL="342900" indent="-342900">
              <a:buFont typeface="Arial" panose="020B0604020202020204" pitchFamily="34" charset="0"/>
              <a:buChar char="•"/>
            </a:pPr>
            <a:r>
              <a:rPr lang="en-US" dirty="0" smtClean="0"/>
              <a:t>May also Useful if you’ve moved something but don’t want to break existing references &amp; cached data</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3352800"/>
            <a:ext cx="38862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84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365F91"/>
                </a:solidFill>
                <a:latin typeface="Times New Roman"/>
              </a:rPr>
              <a:t>The Server Document</a:t>
            </a:r>
          </a:p>
        </p:txBody>
      </p:sp>
      <p:sp>
        <p:nvSpPr>
          <p:cNvPr id="4" name="Text Placeholder 3"/>
          <p:cNvSpPr>
            <a:spLocks noGrp="1"/>
          </p:cNvSpPr>
          <p:nvPr>
            <p:ph type="body" idx="1"/>
          </p:nvPr>
        </p:nvSpPr>
        <p:spPr/>
        <p:txBody>
          <a:bodyPr/>
          <a:lstStyle/>
          <a:p>
            <a:r>
              <a:rPr lang="en-US" dirty="0" smtClean="0"/>
              <a:t>Where it all starts…</a:t>
            </a:r>
          </a:p>
        </p:txBody>
      </p:sp>
    </p:spTree>
    <p:extLst>
      <p:ext uri="{BB962C8B-B14F-4D97-AF65-F5344CB8AC3E}">
        <p14:creationId xmlns:p14="http://schemas.microsoft.com/office/powerpoint/2010/main" val="828149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365F91"/>
                </a:solidFill>
                <a:latin typeface="Times New Roman"/>
              </a:rPr>
              <a:t>Redirection Rules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t>Unlike “Substitution” this tells the browser to make a new request for the page at a different location</a:t>
            </a:r>
          </a:p>
          <a:p>
            <a:pPr marL="741786" lvl="1" indent="-342900">
              <a:buFont typeface="Arial" panose="020B0604020202020204" pitchFamily="34" charset="0"/>
              <a:buChar char="•"/>
            </a:pPr>
            <a:r>
              <a:rPr lang="en-US" dirty="0" smtClean="0"/>
              <a:t>A “301 Redirect” tells the browser that the change is permanent</a:t>
            </a:r>
          </a:p>
          <a:p>
            <a:pPr marL="741786" lvl="1" indent="-342900">
              <a:buFont typeface="Arial" panose="020B0604020202020204" pitchFamily="34" charset="0"/>
              <a:buChar char="•"/>
            </a:pPr>
            <a:r>
              <a:rPr lang="en-US" dirty="0" smtClean="0"/>
              <a:t>The 301 Redirect option is only available if the target </a:t>
            </a:r>
            <a:r>
              <a:rPr lang="en-US" dirty="0" err="1" smtClean="0"/>
              <a:t>url</a:t>
            </a:r>
            <a:r>
              <a:rPr lang="en-US" dirty="0" smtClean="0"/>
              <a:t> includes the protocol (e.g. http or https)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662" y="3505200"/>
            <a:ext cx="51530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27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98880" y="538617"/>
            <a:ext cx="6765120" cy="528536"/>
          </a:xfrm>
          <a:noFill/>
          <a:extLst>
            <a:ext uri="{909E8E84-426E-40DD-AFC4-6F175D3DCCD1}">
              <a14:hiddenFill xmlns:a14="http://schemas.microsoft.com/office/drawing/2010/main">
                <a:solidFill>
                  <a:schemeClr val="bg1"/>
                </a:solidFill>
              </a14:hiddenFill>
            </a:ext>
          </a:extLst>
        </p:spPr>
        <p:txBody>
          <a:bodyPr/>
          <a:lstStyle/>
          <a:p>
            <a:r>
              <a:rPr lang="en-US" dirty="0">
                <a:solidFill>
                  <a:srgbClr val="365F91"/>
                </a:solidFill>
                <a:latin typeface="Times New Roman"/>
              </a:rPr>
              <a:t>Response Header Rules</a:t>
            </a:r>
            <a:endParaRPr lang="en-US" altLang="en-US" dirty="0" smtClean="0"/>
          </a:p>
        </p:txBody>
      </p:sp>
      <p:sp>
        <p:nvSpPr>
          <p:cNvPr id="33795" name="Content Placeholder 2"/>
          <p:cNvSpPr>
            <a:spLocks noGrp="1"/>
          </p:cNvSpPr>
          <p:nvPr>
            <p:ph idx="1"/>
          </p:nvPr>
        </p:nvSpPr>
        <p:spPr>
          <a:xfrm>
            <a:off x="540000" y="1130519"/>
            <a:ext cx="8064000" cy="5270953"/>
          </a:xfrm>
        </p:spPr>
        <p:txBody>
          <a:bodyPr/>
          <a:lstStyle/>
          <a:p>
            <a:r>
              <a:rPr lang="en-US" altLang="en-US" dirty="0" smtClean="0"/>
              <a:t>Adds a specific HTTP header to every page response that matches the URL pattern</a:t>
            </a:r>
            <a:endParaRPr lang="en-US" altLang="en-US" dirty="0"/>
          </a:p>
          <a:p>
            <a:r>
              <a:rPr lang="en-US" altLang="en-US" dirty="0" smtClean="0"/>
              <a:t>Resources that don’t change frequently can be cached</a:t>
            </a:r>
          </a:p>
          <a:p>
            <a:pPr lvl="1"/>
            <a:endParaRPr lang="en-US" altLang="en-US" dirty="0" smtClean="0"/>
          </a:p>
          <a:p>
            <a:pPr lvl="1"/>
            <a:r>
              <a:rPr lang="en-US" altLang="en-US" dirty="0" smtClean="0"/>
              <a:t>JPG</a:t>
            </a:r>
          </a:p>
          <a:p>
            <a:pPr lvl="1"/>
            <a:r>
              <a:rPr lang="en-US" altLang="en-US" dirty="0" smtClean="0"/>
              <a:t>PNG</a:t>
            </a:r>
          </a:p>
          <a:p>
            <a:pPr lvl="1"/>
            <a:r>
              <a:rPr lang="en-US" altLang="en-US" dirty="0" smtClean="0"/>
              <a:t>GIF</a:t>
            </a:r>
          </a:p>
          <a:p>
            <a:pPr lvl="1"/>
            <a:r>
              <a:rPr lang="en-US" altLang="en-US" dirty="0" smtClean="0"/>
              <a:t>MOV</a:t>
            </a:r>
          </a:p>
          <a:p>
            <a:pPr lvl="1"/>
            <a:r>
              <a:rPr lang="en-US" altLang="en-US" dirty="0" smtClean="0"/>
              <a:t>MP3</a:t>
            </a:r>
          </a:p>
          <a:p>
            <a:pPr lvl="1"/>
            <a:r>
              <a:rPr lang="en-US" altLang="en-US" dirty="0" smtClean="0"/>
              <a:t>MSI</a:t>
            </a:r>
          </a:p>
          <a:p>
            <a:pPr lvl="1"/>
            <a:r>
              <a:rPr lang="en-US" altLang="en-US" dirty="0" smtClean="0"/>
              <a:t>MPG</a:t>
            </a:r>
          </a:p>
          <a:p>
            <a:pPr lvl="1"/>
            <a:r>
              <a:rPr lang="en-US" altLang="en-US" dirty="0" smtClean="0"/>
              <a:t>ZIP</a:t>
            </a:r>
          </a:p>
          <a:p>
            <a:pPr lvl="1"/>
            <a:r>
              <a:rPr lang="en-US" altLang="en-US" dirty="0" smtClean="0"/>
              <a:t>EXE</a:t>
            </a:r>
          </a:p>
        </p:txBody>
      </p:sp>
      <p:pic>
        <p:nvPicPr>
          <p:cNvPr id="17410" name="Picture 2"/>
          <p:cNvPicPr>
            <a:picLocks noChangeAspect="1" noChangeArrowheads="1"/>
          </p:cNvPicPr>
          <p:nvPr/>
        </p:nvPicPr>
        <p:blipFill>
          <a:blip r:embed="rId2"/>
          <a:srcRect/>
          <a:stretch>
            <a:fillRect/>
          </a:stretch>
        </p:blipFill>
        <p:spPr bwMode="auto">
          <a:xfrm>
            <a:off x="2286000" y="2590800"/>
            <a:ext cx="5477760" cy="36551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4368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baseline="0" smtClean="0">
                <a:solidFill>
                  <a:srgbClr val="365F91"/>
                </a:solidFill>
                <a:latin typeface="Times New Roman"/>
              </a:rPr>
              <a:t>Override Session Authentication Rules</a:t>
            </a:r>
          </a:p>
        </p:txBody>
      </p:sp>
      <p:sp>
        <p:nvSpPr>
          <p:cNvPr id="3" name="Text Placeholder 2"/>
          <p:cNvSpPr>
            <a:spLocks noGrp="1"/>
          </p:cNvSpPr>
          <p:nvPr>
            <p:ph type="body" idx="1"/>
          </p:nvPr>
        </p:nvSpPr>
        <p:spPr/>
        <p:txBody>
          <a:bodyPr/>
          <a:lstStyle/>
          <a:p>
            <a:r>
              <a:rPr lang="en-US" dirty="0" smtClean="0"/>
              <a:t>Some pages – particularly SOAP:XML based web services will not handle session based authentication well</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67000"/>
            <a:ext cx="61341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369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365F91"/>
                </a:solidFill>
                <a:latin typeface="Times New Roman"/>
              </a:rPr>
              <a:t>File Protection Rules</a:t>
            </a:r>
          </a:p>
        </p:txBody>
      </p:sp>
      <p:sp>
        <p:nvSpPr>
          <p:cNvPr id="3" name="Text Placeholder 2"/>
          <p:cNvSpPr>
            <a:spLocks noGrp="1"/>
          </p:cNvSpPr>
          <p:nvPr>
            <p:ph type="body" idx="1"/>
          </p:nvPr>
        </p:nvSpPr>
        <p:spPr/>
        <p:txBody>
          <a:bodyPr/>
          <a:lstStyle/>
          <a:p>
            <a:r>
              <a:rPr lang="en-US" dirty="0" smtClean="0"/>
              <a:t>This allows you to set ACL security on files and directories that are not in Domino Databases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57" y="2362200"/>
            <a:ext cx="84201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496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365F91"/>
                </a:solidFill>
                <a:latin typeface="Times New Roman"/>
              </a:rPr>
              <a:t>Authentication Realms</a:t>
            </a:r>
          </a:p>
        </p:txBody>
      </p:sp>
      <p:sp>
        <p:nvSpPr>
          <p:cNvPr id="3" name="Text Placeholder 2"/>
          <p:cNvSpPr>
            <a:spLocks noGrp="1"/>
          </p:cNvSpPr>
          <p:nvPr>
            <p:ph type="body" idx="1"/>
          </p:nvPr>
        </p:nvSpPr>
        <p:spPr/>
        <p:txBody>
          <a:bodyPr/>
          <a:lstStyle/>
          <a:p>
            <a:r>
              <a:rPr lang="en-US" dirty="0" smtClean="0"/>
              <a:t>Important if you’re NOT using session based authentication</a:t>
            </a:r>
            <a:endParaRPr lang="en-US" dirty="0"/>
          </a:p>
          <a:p>
            <a:pPr marL="1142112" lvl="2" indent="-342900">
              <a:buFont typeface="Arial" panose="020B0604020202020204" pitchFamily="34" charset="0"/>
              <a:buChar char="•"/>
            </a:pPr>
            <a:r>
              <a:rPr lang="en-US" dirty="0" smtClean="0"/>
              <a:t>You should be using session based authentication!</a:t>
            </a:r>
          </a:p>
          <a:p>
            <a:pPr marL="1142112" lvl="2" indent="-342900">
              <a:buFont typeface="Arial" panose="020B0604020202020204" pitchFamily="34" charset="0"/>
              <a:buChar char="•"/>
            </a:pPr>
            <a:endParaRPr lang="en-US" dirty="0"/>
          </a:p>
          <a:p>
            <a:pPr marL="0" indent="0"/>
            <a:r>
              <a:rPr lang="en-US" dirty="0" smtClean="0"/>
              <a:t>This allows you to define the top level of the path that the browser will consider to be in the same authentication realm.  The browser will use this to determine when to include your credentials with the request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038600"/>
            <a:ext cx="52197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553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365F91"/>
                </a:solidFill>
                <a:latin typeface="Times New Roman"/>
              </a:rPr>
              <a:t>SSL Certificate Configuration</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165152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Create A Cert Admin Database</a:t>
            </a:r>
            <a:endParaRPr lang="en-US" dirty="0"/>
          </a:p>
        </p:txBody>
      </p:sp>
      <p:sp>
        <p:nvSpPr>
          <p:cNvPr id="3" name="Content Placeholder 2"/>
          <p:cNvSpPr>
            <a:spLocks noGrp="1"/>
          </p:cNvSpPr>
          <p:nvPr>
            <p:ph idx="1"/>
          </p:nvPr>
        </p:nvSpPr>
        <p:spPr>
          <a:xfrm>
            <a:off x="457200" y="1775191"/>
            <a:ext cx="4343400" cy="4625609"/>
          </a:xfrm>
        </p:spPr>
        <p:txBody>
          <a:bodyPr/>
          <a:lstStyle/>
          <a:p>
            <a:r>
              <a:rPr lang="en-US" dirty="0" smtClean="0"/>
              <a:t>The template is on your server</a:t>
            </a:r>
          </a:p>
          <a:p>
            <a:endParaRPr lang="en-US" dirty="0" smtClean="0"/>
          </a:p>
          <a:p>
            <a:r>
              <a:rPr lang="en-US" dirty="0" smtClean="0"/>
              <a:t>Click the advanced templates button</a:t>
            </a:r>
            <a:endParaRPr lang="en-US" dirty="0"/>
          </a:p>
        </p:txBody>
      </p:sp>
      <p:graphicFrame>
        <p:nvGraphicFramePr>
          <p:cNvPr id="1026" name="Object 2"/>
          <p:cNvGraphicFramePr>
            <a:graphicFrameLocks noChangeAspect="1"/>
          </p:cNvGraphicFramePr>
          <p:nvPr/>
        </p:nvGraphicFramePr>
        <p:xfrm>
          <a:off x="4876800" y="2057400"/>
          <a:ext cx="4162425" cy="4086225"/>
        </p:xfrm>
        <a:graphic>
          <a:graphicData uri="http://schemas.openxmlformats.org/presentationml/2006/ole">
            <mc:AlternateContent xmlns:mc="http://schemas.openxmlformats.org/markup-compatibility/2006">
              <mc:Choice xmlns:v="urn:schemas-microsoft-com:vml" Requires="v">
                <p:oleObj spid="_x0000_s17414" name="Picture" r:id="rId3" imgW="4161905" imgH="4085714" progId="StaticDib">
                  <p:embed/>
                </p:oleObj>
              </mc:Choice>
              <mc:Fallback>
                <p:oleObj name="Picture" r:id="rId3" imgW="4161905" imgH="4085714"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416242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6241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the Database</a:t>
            </a:r>
            <a:endParaRPr lang="en-US" dirty="0"/>
          </a:p>
        </p:txBody>
      </p:sp>
      <p:sp>
        <p:nvSpPr>
          <p:cNvPr id="3" name="Content Placeholder 2"/>
          <p:cNvSpPr>
            <a:spLocks noGrp="1"/>
          </p:cNvSpPr>
          <p:nvPr>
            <p:ph idx="1"/>
          </p:nvPr>
        </p:nvSpPr>
        <p:spPr>
          <a:xfrm>
            <a:off x="457200" y="1752600"/>
            <a:ext cx="8229600" cy="4625609"/>
          </a:xfrm>
        </p:spPr>
        <p:txBody>
          <a:bodyPr/>
          <a:lstStyle/>
          <a:p>
            <a:r>
              <a:rPr lang="en-US" dirty="0" smtClean="0"/>
              <a:t>See the Nice Menu</a:t>
            </a:r>
            <a:endParaRPr lang="en-US" dirty="0"/>
          </a:p>
        </p:txBody>
      </p:sp>
      <p:graphicFrame>
        <p:nvGraphicFramePr>
          <p:cNvPr id="2050" name="Object 2"/>
          <p:cNvGraphicFramePr>
            <a:graphicFrameLocks noChangeAspect="1"/>
          </p:cNvGraphicFramePr>
          <p:nvPr/>
        </p:nvGraphicFramePr>
        <p:xfrm>
          <a:off x="1676400" y="2568209"/>
          <a:ext cx="5762625" cy="2933700"/>
        </p:xfrm>
        <a:graphic>
          <a:graphicData uri="http://schemas.openxmlformats.org/presentationml/2006/ole">
            <mc:AlternateContent xmlns:mc="http://schemas.openxmlformats.org/markup-compatibility/2006">
              <mc:Choice xmlns:v="urn:schemas-microsoft-com:vml" Requires="v">
                <p:oleObj spid="_x0000_s18438" name="Picture" r:id="rId3" imgW="5761905" imgH="2933333" progId="StaticDib">
                  <p:embed/>
                </p:oleObj>
              </mc:Choice>
              <mc:Fallback>
                <p:oleObj name="Picture" r:id="rId3" imgW="5761905" imgH="2933333"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68209"/>
                        <a:ext cx="5762625" cy="2933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679857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Key Ring</a:t>
            </a:r>
            <a:endParaRPr lang="en-US" dirty="0"/>
          </a:p>
        </p:txBody>
      </p:sp>
      <p:sp>
        <p:nvSpPr>
          <p:cNvPr id="3" name="Content Placeholder 2"/>
          <p:cNvSpPr>
            <a:spLocks noGrp="1"/>
          </p:cNvSpPr>
          <p:nvPr>
            <p:ph idx="1"/>
          </p:nvPr>
        </p:nvSpPr>
        <p:spPr>
          <a:xfrm>
            <a:off x="457200" y="1775191"/>
            <a:ext cx="4419600" cy="4625609"/>
          </a:xfrm>
        </p:spPr>
        <p:txBody>
          <a:bodyPr>
            <a:normAutofit/>
          </a:bodyPr>
          <a:lstStyle/>
          <a:p>
            <a:r>
              <a:rPr lang="en-US" dirty="0" smtClean="0"/>
              <a:t>This file, and its sibling will be copied to your Domino server when you’re done.  Use a good password – you won’t have to enter it when you restart Domino.</a:t>
            </a:r>
          </a:p>
          <a:p>
            <a:endParaRPr lang="en-US" dirty="0" smtClean="0"/>
          </a:p>
          <a:p>
            <a:r>
              <a:rPr lang="en-US" dirty="0" smtClean="0"/>
              <a:t>The entries in these fields are picky.  Make sure to read the help line as you’re entering the information</a:t>
            </a:r>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3245596864"/>
              </p:ext>
            </p:extLst>
          </p:nvPr>
        </p:nvGraphicFramePr>
        <p:xfrm>
          <a:off x="5127486" y="1219200"/>
          <a:ext cx="4016514" cy="5105400"/>
        </p:xfrm>
        <a:graphic>
          <a:graphicData uri="http://schemas.openxmlformats.org/presentationml/2006/ole">
            <mc:AlternateContent xmlns:mc="http://schemas.openxmlformats.org/markup-compatibility/2006">
              <mc:Choice xmlns:v="urn:schemas-microsoft-com:vml" Requires="v">
                <p:oleObj spid="_x0000_s19462" name="Picture" r:id="rId3" imgW="5790476" imgH="7361905" progId="StaticDib">
                  <p:embed/>
                </p:oleObj>
              </mc:Choice>
              <mc:Fallback>
                <p:oleObj name="Picture" r:id="rId3" imgW="5790476" imgH="7361905"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486" y="1219200"/>
                        <a:ext cx="401651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7152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Hooray!  You have a </a:t>
            </a:r>
            <a:r>
              <a:rPr lang="en-US" dirty="0" err="1" smtClean="0"/>
              <a:t>keyring</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098" name="Object 2"/>
          <p:cNvGraphicFramePr>
            <a:graphicFrameLocks noChangeAspect="1"/>
          </p:cNvGraphicFramePr>
          <p:nvPr/>
        </p:nvGraphicFramePr>
        <p:xfrm>
          <a:off x="2057400" y="2286000"/>
          <a:ext cx="4914900" cy="3629025"/>
        </p:xfrm>
        <a:graphic>
          <a:graphicData uri="http://schemas.openxmlformats.org/presentationml/2006/ole">
            <mc:AlternateContent xmlns:mc="http://schemas.openxmlformats.org/markup-compatibility/2006">
              <mc:Choice xmlns:v="urn:schemas-microsoft-com:vml" Requires="v">
                <p:oleObj spid="_x0000_s20486" name="Picture" r:id="rId3" imgW="4914286" imgH="3628571" progId="StaticDib">
                  <p:embed/>
                </p:oleObj>
              </mc:Choice>
              <mc:Fallback>
                <p:oleObj name="Picture" r:id="rId3" imgW="4914286" imgH="3628571"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86000"/>
                        <a:ext cx="49149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7360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Use the Internet Sites View</a:t>
            </a:r>
            <a:endParaRPr lang="en-US" dirty="0"/>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US" dirty="0"/>
              <a:t>Most of the advanced features require this setting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your server is really old you may need to re-save for this setting to be active</a:t>
            </a:r>
          </a:p>
          <a:p>
            <a:pPr marL="0" indent="0"/>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29000"/>
            <a:ext cx="34004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288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Menu</a:t>
            </a:r>
            <a:endParaRPr lang="en-US" dirty="0"/>
          </a:p>
        </p:txBody>
      </p:sp>
      <p:sp>
        <p:nvSpPr>
          <p:cNvPr id="6" name="Content Placeholder 2"/>
          <p:cNvSpPr txBox="1">
            <a:spLocks/>
          </p:cNvSpPr>
          <p:nvPr/>
        </p:nvSpPr>
        <p:spPr>
          <a:xfrm>
            <a:off x="457200" y="1752600"/>
            <a:ext cx="82296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Now Create A Certificate Request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Object 2"/>
          <p:cNvGraphicFramePr>
            <a:graphicFrameLocks noChangeAspect="1"/>
          </p:cNvGraphicFramePr>
          <p:nvPr/>
        </p:nvGraphicFramePr>
        <p:xfrm>
          <a:off x="1676400" y="2568209"/>
          <a:ext cx="5762625" cy="2933700"/>
        </p:xfrm>
        <a:graphic>
          <a:graphicData uri="http://schemas.openxmlformats.org/presentationml/2006/ole">
            <mc:AlternateContent xmlns:mc="http://schemas.openxmlformats.org/markup-compatibility/2006">
              <mc:Choice xmlns:v="urn:schemas-microsoft-com:vml" Requires="v">
                <p:oleObj spid="_x0000_s21510" name="Picture" r:id="rId3" imgW="5761905" imgH="2933333" progId="StaticDib">
                  <p:embed/>
                </p:oleObj>
              </mc:Choice>
              <mc:Fallback>
                <p:oleObj name="Picture" r:id="rId3" imgW="5761905" imgH="2933333"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68209"/>
                        <a:ext cx="5762625" cy="2933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00664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Certificate Request</a:t>
            </a:r>
            <a:endParaRPr lang="en-US" dirty="0"/>
          </a:p>
        </p:txBody>
      </p:sp>
      <p:sp>
        <p:nvSpPr>
          <p:cNvPr id="3" name="Content Placeholder 2"/>
          <p:cNvSpPr>
            <a:spLocks noGrp="1"/>
          </p:cNvSpPr>
          <p:nvPr>
            <p:ph idx="1"/>
          </p:nvPr>
        </p:nvSpPr>
        <p:spPr>
          <a:xfrm>
            <a:off x="457200" y="1775191"/>
            <a:ext cx="4038600" cy="4625609"/>
          </a:xfrm>
        </p:spPr>
        <p:txBody>
          <a:bodyPr>
            <a:normAutofit/>
          </a:bodyPr>
          <a:lstStyle/>
          <a:p>
            <a:r>
              <a:rPr lang="en-US" dirty="0" smtClean="0"/>
              <a:t>Make sure to log the request, so you can get back to it if you need a new copy of the request key.</a:t>
            </a:r>
          </a:p>
          <a:p>
            <a:endParaRPr lang="en-US" dirty="0" smtClean="0"/>
          </a:p>
          <a:p>
            <a:r>
              <a:rPr lang="en-US" dirty="0" smtClean="0"/>
              <a:t>You almost always will be pasting this value into the CA’s website</a:t>
            </a:r>
            <a:endParaRPr lang="en-US" dirty="0"/>
          </a:p>
        </p:txBody>
      </p:sp>
      <p:graphicFrame>
        <p:nvGraphicFramePr>
          <p:cNvPr id="6146" name="Object 2"/>
          <p:cNvGraphicFramePr>
            <a:graphicFrameLocks noChangeAspect="1"/>
          </p:cNvGraphicFramePr>
          <p:nvPr>
            <p:extLst>
              <p:ext uri="{D42A27DB-BD31-4B8C-83A1-F6EECF244321}">
                <p14:modId xmlns:p14="http://schemas.microsoft.com/office/powerpoint/2010/main" val="3362528952"/>
              </p:ext>
            </p:extLst>
          </p:nvPr>
        </p:nvGraphicFramePr>
        <p:xfrm>
          <a:off x="4500188" y="1600200"/>
          <a:ext cx="4646440" cy="4724400"/>
        </p:xfrm>
        <a:graphic>
          <a:graphicData uri="http://schemas.openxmlformats.org/presentationml/2006/ole">
            <mc:AlternateContent xmlns:mc="http://schemas.openxmlformats.org/markup-compatibility/2006">
              <mc:Choice xmlns:v="urn:schemas-microsoft-com:vml" Requires="v">
                <p:oleObj spid="_x0000_s22534" name="Picture" r:id="rId3" imgW="5676190" imgH="5771429" progId="StaticDib">
                  <p:embed/>
                </p:oleObj>
              </mc:Choice>
              <mc:Fallback>
                <p:oleObj name="Picture" r:id="rId3" imgW="5676190" imgH="5771429"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188" y="1600200"/>
                        <a:ext cx="464644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46292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Your Certificate Request</a:t>
            </a:r>
            <a:endParaRPr lang="en-US" dirty="0"/>
          </a:p>
        </p:txBody>
      </p:sp>
      <p:sp>
        <p:nvSpPr>
          <p:cNvPr id="3" name="Content Placeholder 2"/>
          <p:cNvSpPr>
            <a:spLocks noGrp="1"/>
          </p:cNvSpPr>
          <p:nvPr>
            <p:ph idx="1"/>
          </p:nvPr>
        </p:nvSpPr>
        <p:spPr>
          <a:xfrm>
            <a:off x="457200" y="1775191"/>
            <a:ext cx="4114800" cy="4625609"/>
          </a:xfrm>
        </p:spPr>
        <p:txBody>
          <a:bodyPr/>
          <a:lstStyle/>
          <a:p>
            <a:r>
              <a:rPr lang="en-US" dirty="0" smtClean="0"/>
              <a:t>You want the whole text from “Begin” to “End” including those lines</a:t>
            </a:r>
          </a:p>
          <a:p>
            <a:endParaRPr lang="en-US" dirty="0" smtClean="0"/>
          </a:p>
          <a:p>
            <a:r>
              <a:rPr lang="en-US" dirty="0" smtClean="0"/>
              <a:t>If you click ok and need to get this back, its in the log document</a:t>
            </a:r>
          </a:p>
        </p:txBody>
      </p:sp>
      <p:graphicFrame>
        <p:nvGraphicFramePr>
          <p:cNvPr id="7170" name="Object 2"/>
          <p:cNvGraphicFramePr>
            <a:graphicFrameLocks noChangeAspect="1"/>
          </p:cNvGraphicFramePr>
          <p:nvPr>
            <p:extLst>
              <p:ext uri="{D42A27DB-BD31-4B8C-83A1-F6EECF244321}">
                <p14:modId xmlns:p14="http://schemas.microsoft.com/office/powerpoint/2010/main" val="1927667944"/>
              </p:ext>
            </p:extLst>
          </p:nvPr>
        </p:nvGraphicFramePr>
        <p:xfrm>
          <a:off x="4552028" y="1752600"/>
          <a:ext cx="4591972" cy="3733800"/>
        </p:xfrm>
        <a:graphic>
          <a:graphicData uri="http://schemas.openxmlformats.org/presentationml/2006/ole">
            <mc:AlternateContent xmlns:mc="http://schemas.openxmlformats.org/markup-compatibility/2006">
              <mc:Choice xmlns:v="urn:schemas-microsoft-com:vml" Requires="v">
                <p:oleObj spid="_x0000_s23558" name="Picture" r:id="rId3" imgW="5809524" imgH="4723810" progId="StaticDib">
                  <p:embed/>
                </p:oleObj>
              </mc:Choice>
              <mc:Fallback>
                <p:oleObj name="Picture" r:id="rId3" imgW="5809524" imgH="4723810"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028" y="1752600"/>
                        <a:ext cx="459197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36011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Log Entry</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8194" name="Object 2"/>
          <p:cNvGraphicFramePr>
            <a:graphicFrameLocks noChangeAspect="1"/>
          </p:cNvGraphicFramePr>
          <p:nvPr>
            <p:extLst>
              <p:ext uri="{D42A27DB-BD31-4B8C-83A1-F6EECF244321}">
                <p14:modId xmlns:p14="http://schemas.microsoft.com/office/powerpoint/2010/main" val="843704198"/>
              </p:ext>
            </p:extLst>
          </p:nvPr>
        </p:nvGraphicFramePr>
        <p:xfrm>
          <a:off x="1676400" y="1219200"/>
          <a:ext cx="5619750" cy="5076825"/>
        </p:xfrm>
        <a:graphic>
          <a:graphicData uri="http://schemas.openxmlformats.org/presentationml/2006/ole">
            <mc:AlternateContent xmlns:mc="http://schemas.openxmlformats.org/markup-compatibility/2006">
              <mc:Choice xmlns:v="urn:schemas-microsoft-com:vml" Requires="v">
                <p:oleObj spid="_x0000_s24582" name="Picture" r:id="rId3" imgW="5619048" imgH="5076190" progId="StaticDib">
                  <p:embed/>
                </p:oleObj>
              </mc:Choice>
              <mc:Fallback>
                <p:oleObj name="Picture" r:id="rId3" imgW="5619048" imgH="5076190"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19200"/>
                        <a:ext cx="561975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366496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Go to the Certificate Authority</a:t>
            </a:r>
            <a:endParaRPr lang="en-US" dirty="0"/>
          </a:p>
        </p:txBody>
      </p:sp>
      <p:sp>
        <p:nvSpPr>
          <p:cNvPr id="3" name="Content Placeholder 2"/>
          <p:cNvSpPr>
            <a:spLocks noGrp="1"/>
          </p:cNvSpPr>
          <p:nvPr>
            <p:ph idx="1"/>
          </p:nvPr>
        </p:nvSpPr>
        <p:spPr>
          <a:xfrm>
            <a:off x="457200" y="1775191"/>
            <a:ext cx="4953000" cy="4625609"/>
          </a:xfrm>
        </p:spPr>
        <p:txBody>
          <a:bodyPr>
            <a:normAutofit fontScale="70000" lnSpcReduction="20000"/>
          </a:bodyPr>
          <a:lstStyle/>
          <a:p>
            <a:r>
              <a:rPr lang="en-US" dirty="0" smtClean="0"/>
              <a:t>Each CA will have their own byzantine process by which you must submit the certificate request.</a:t>
            </a:r>
          </a:p>
          <a:p>
            <a:endParaRPr lang="en-US" dirty="0" smtClean="0"/>
          </a:p>
          <a:p>
            <a:r>
              <a:rPr lang="en-US" dirty="0" smtClean="0"/>
              <a:t>Most will need to verify you are who say you are.</a:t>
            </a:r>
          </a:p>
          <a:p>
            <a:endParaRPr lang="en-US" dirty="0" smtClean="0"/>
          </a:p>
          <a:p>
            <a:r>
              <a:rPr lang="en-US" dirty="0" smtClean="0"/>
              <a:t>This is a tricky step, and you have to deal with poorly designed CA web sites. </a:t>
            </a:r>
          </a:p>
          <a:p>
            <a:endParaRPr lang="en-US" dirty="0" smtClean="0"/>
          </a:p>
          <a:p>
            <a:r>
              <a:rPr lang="en-US" dirty="0" err="1" smtClean="0"/>
              <a:t>GoDaddy</a:t>
            </a:r>
            <a:r>
              <a:rPr lang="en-US" dirty="0" smtClean="0"/>
              <a:t>, Verisign, and </a:t>
            </a:r>
            <a:r>
              <a:rPr lang="en-US" dirty="0" err="1" smtClean="0"/>
              <a:t>InstantSSL</a:t>
            </a:r>
            <a:r>
              <a:rPr lang="en-US" dirty="0" smtClean="0"/>
              <a:t> are three of many CA’s to pick from.</a:t>
            </a:r>
          </a:p>
          <a:p>
            <a:endParaRPr lang="en-US" dirty="0"/>
          </a:p>
          <a:p>
            <a:r>
              <a:rPr lang="en-US" dirty="0" smtClean="0"/>
              <a:t>* My current favorite is NAMECHEAP.COM</a:t>
            </a:r>
          </a:p>
          <a:p>
            <a:endParaRPr lang="en-US" dirty="0" smtClean="0"/>
          </a:p>
          <a:p>
            <a:r>
              <a:rPr lang="en-US" dirty="0">
                <a:solidFill>
                  <a:srgbClr val="FF0000"/>
                </a:solidFill>
              </a:rPr>
              <a:t>Warning!  Many CA’s </a:t>
            </a:r>
            <a:r>
              <a:rPr lang="en-US" dirty="0" smtClean="0">
                <a:solidFill>
                  <a:srgbClr val="FF0000"/>
                </a:solidFill>
              </a:rPr>
              <a:t>(like </a:t>
            </a:r>
            <a:r>
              <a:rPr lang="en-US" dirty="0" err="1" smtClean="0">
                <a:solidFill>
                  <a:srgbClr val="FF0000"/>
                </a:solidFill>
              </a:rPr>
              <a:t>GoDaddy</a:t>
            </a:r>
            <a:r>
              <a:rPr lang="en-US" dirty="0" smtClean="0">
                <a:solidFill>
                  <a:srgbClr val="FF0000"/>
                </a:solidFill>
              </a:rPr>
              <a:t>) are </a:t>
            </a:r>
            <a:r>
              <a:rPr lang="en-US" dirty="0">
                <a:solidFill>
                  <a:srgbClr val="FF0000"/>
                </a:solidFill>
              </a:rPr>
              <a:t>now issuing certificates signed with SHA2 by default  – Domino will not accept these</a:t>
            </a:r>
            <a:r>
              <a:rPr lang="en-US" dirty="0" smtClean="0">
                <a:solidFill>
                  <a:srgbClr val="FF0000"/>
                </a:solidFill>
              </a:rPr>
              <a:t>.  You will get an unhelpful error message.  </a:t>
            </a:r>
            <a:r>
              <a:rPr lang="en-US" dirty="0">
                <a:solidFill>
                  <a:srgbClr val="FF0000"/>
                </a:solidFill>
              </a:rPr>
              <a:t>You MUST use their menus to request the certificate in SHA1 </a:t>
            </a:r>
            <a:r>
              <a:rPr lang="en-US" dirty="0" smtClean="0">
                <a:solidFill>
                  <a:srgbClr val="FF0000"/>
                </a:solidFill>
              </a:rPr>
              <a:t>format</a:t>
            </a:r>
            <a:endParaRPr lang="en-US" dirty="0">
              <a:solidFill>
                <a:srgbClr val="FF0000"/>
              </a:solidFill>
            </a:endParaRPr>
          </a:p>
        </p:txBody>
      </p:sp>
      <p:pic>
        <p:nvPicPr>
          <p:cNvPr id="9218" name="Picture 2"/>
          <p:cNvPicPr>
            <a:picLocks noChangeAspect="1" noChangeArrowheads="1"/>
          </p:cNvPicPr>
          <p:nvPr/>
        </p:nvPicPr>
        <p:blipFill>
          <a:blip r:embed="rId2"/>
          <a:srcRect/>
          <a:stretch>
            <a:fillRect/>
          </a:stretch>
        </p:blipFill>
        <p:spPr bwMode="auto">
          <a:xfrm>
            <a:off x="5372100" y="1752600"/>
            <a:ext cx="3771900" cy="3933825"/>
          </a:xfrm>
          <a:prstGeom prst="rect">
            <a:avLst/>
          </a:prstGeom>
          <a:noFill/>
          <a:ln w="9525">
            <a:noFill/>
            <a:miter lim="800000"/>
            <a:headEnd/>
            <a:tailEnd/>
          </a:ln>
          <a:effectLst/>
        </p:spPr>
      </p:pic>
    </p:spTree>
    <p:extLst>
      <p:ext uri="{BB962C8B-B14F-4D97-AF65-F5344CB8AC3E}">
        <p14:creationId xmlns:p14="http://schemas.microsoft.com/office/powerpoint/2010/main" val="4113389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the Certificate From The CA</a:t>
            </a:r>
            <a:endParaRPr lang="en-US" dirty="0"/>
          </a:p>
        </p:txBody>
      </p:sp>
      <p:sp>
        <p:nvSpPr>
          <p:cNvPr id="3" name="Content Placeholder 2"/>
          <p:cNvSpPr>
            <a:spLocks noGrp="1"/>
          </p:cNvSpPr>
          <p:nvPr>
            <p:ph idx="1"/>
          </p:nvPr>
        </p:nvSpPr>
        <p:spPr>
          <a:xfrm>
            <a:off x="0" y="1524001"/>
            <a:ext cx="4572000" cy="4876800"/>
          </a:xfrm>
        </p:spPr>
        <p:txBody>
          <a:bodyPr>
            <a:normAutofit lnSpcReduction="10000"/>
          </a:bodyPr>
          <a:lstStyle/>
          <a:p>
            <a:r>
              <a:rPr lang="en-US" dirty="0" smtClean="0"/>
              <a:t>The CA will have a strange and painful process to give you the certificate.</a:t>
            </a:r>
          </a:p>
          <a:p>
            <a:endParaRPr lang="en-US" dirty="0" smtClean="0"/>
          </a:p>
          <a:p>
            <a:r>
              <a:rPr lang="en-US" dirty="0" smtClean="0"/>
              <a:t>In this case, when I finally got it, it is in a certificate file.  </a:t>
            </a:r>
          </a:p>
          <a:p>
            <a:endParaRPr lang="en-US" dirty="0" smtClean="0"/>
          </a:p>
          <a:p>
            <a:r>
              <a:rPr lang="en-US" dirty="0" smtClean="0"/>
              <a:t>I just open that file in NOTEPAD and copy the text.  </a:t>
            </a:r>
          </a:p>
          <a:p>
            <a:endParaRPr lang="en-US" dirty="0" smtClean="0"/>
          </a:p>
          <a:p>
            <a:r>
              <a:rPr lang="en-US" dirty="0" smtClean="0"/>
              <a:t>Most CA’s will let you just get the certificate as text.</a:t>
            </a:r>
          </a:p>
          <a:p>
            <a:endParaRPr lang="en-US" dirty="0"/>
          </a:p>
        </p:txBody>
      </p:sp>
      <p:pic>
        <p:nvPicPr>
          <p:cNvPr id="10242" name="Picture 2"/>
          <p:cNvPicPr>
            <a:picLocks noChangeAspect="1" noChangeArrowheads="1"/>
          </p:cNvPicPr>
          <p:nvPr/>
        </p:nvPicPr>
        <p:blipFill>
          <a:blip r:embed="rId2"/>
          <a:srcRect/>
          <a:stretch>
            <a:fillRect/>
          </a:stretch>
        </p:blipFill>
        <p:spPr bwMode="auto">
          <a:xfrm>
            <a:off x="4564117" y="1524000"/>
            <a:ext cx="4476750" cy="4305300"/>
          </a:xfrm>
          <a:prstGeom prst="rect">
            <a:avLst/>
          </a:prstGeom>
          <a:noFill/>
          <a:ln w="9525">
            <a:noFill/>
            <a:miter lim="800000"/>
            <a:headEnd/>
            <a:tailEnd/>
          </a:ln>
          <a:effectLst/>
        </p:spPr>
      </p:pic>
    </p:spTree>
    <p:extLst>
      <p:ext uri="{BB962C8B-B14F-4D97-AF65-F5344CB8AC3E}">
        <p14:creationId xmlns:p14="http://schemas.microsoft.com/office/powerpoint/2010/main" val="6878441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Database</a:t>
            </a:r>
            <a:endParaRPr lang="en-US" dirty="0"/>
          </a:p>
        </p:txBody>
      </p:sp>
      <p:sp>
        <p:nvSpPr>
          <p:cNvPr id="3" name="Content Placeholder 2"/>
          <p:cNvSpPr>
            <a:spLocks noGrp="1"/>
          </p:cNvSpPr>
          <p:nvPr>
            <p:ph idx="1"/>
          </p:nvPr>
        </p:nvSpPr>
        <p:spPr/>
        <p:txBody>
          <a:bodyPr/>
          <a:lstStyle/>
          <a:p>
            <a:r>
              <a:rPr lang="en-US" dirty="0" smtClean="0"/>
              <a:t>You may have to select “View &amp; Edit Key Rings” to open yours before you can proceed</a:t>
            </a:r>
            <a:endParaRPr lang="en-US" dirty="0"/>
          </a:p>
        </p:txBody>
      </p:sp>
      <p:pic>
        <p:nvPicPr>
          <p:cNvPr id="11266" name="Picture 2"/>
          <p:cNvPicPr>
            <a:picLocks noChangeAspect="1" noChangeArrowheads="1"/>
          </p:cNvPicPr>
          <p:nvPr/>
        </p:nvPicPr>
        <p:blipFill>
          <a:blip r:embed="rId2"/>
          <a:srcRect/>
          <a:stretch>
            <a:fillRect/>
          </a:stretch>
        </p:blipFill>
        <p:spPr bwMode="auto">
          <a:xfrm>
            <a:off x="3657600" y="3276600"/>
            <a:ext cx="3228975" cy="2333625"/>
          </a:xfrm>
          <a:prstGeom prst="rect">
            <a:avLst/>
          </a:prstGeom>
          <a:noFill/>
          <a:ln w="9525">
            <a:noFill/>
            <a:miter lim="800000"/>
            <a:headEnd/>
            <a:tailEnd/>
          </a:ln>
          <a:effectLst/>
        </p:spPr>
      </p:pic>
    </p:spTree>
    <p:extLst>
      <p:ext uri="{BB962C8B-B14F-4D97-AF65-F5344CB8AC3E}">
        <p14:creationId xmlns:p14="http://schemas.microsoft.com/office/powerpoint/2010/main" val="2418087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Menu</a:t>
            </a:r>
            <a:endParaRPr lang="en-US" dirty="0"/>
          </a:p>
        </p:txBody>
      </p:sp>
      <p:sp>
        <p:nvSpPr>
          <p:cNvPr id="3" name="Content Placeholder 2"/>
          <p:cNvSpPr>
            <a:spLocks noGrp="1"/>
          </p:cNvSpPr>
          <p:nvPr>
            <p:ph idx="1"/>
          </p:nvPr>
        </p:nvSpPr>
        <p:spPr/>
        <p:txBody>
          <a:bodyPr/>
          <a:lstStyle/>
          <a:p>
            <a:r>
              <a:rPr lang="en-US" dirty="0" smtClean="0"/>
              <a:t>Install Certificate Into Key Ring</a:t>
            </a:r>
          </a:p>
        </p:txBody>
      </p:sp>
      <p:graphicFrame>
        <p:nvGraphicFramePr>
          <p:cNvPr id="13314" name="Object 2"/>
          <p:cNvGraphicFramePr>
            <a:graphicFrameLocks noChangeAspect="1"/>
          </p:cNvGraphicFramePr>
          <p:nvPr/>
        </p:nvGraphicFramePr>
        <p:xfrm>
          <a:off x="1905000" y="2895600"/>
          <a:ext cx="5762625" cy="2933700"/>
        </p:xfrm>
        <a:graphic>
          <a:graphicData uri="http://schemas.openxmlformats.org/presentationml/2006/ole">
            <mc:AlternateContent xmlns:mc="http://schemas.openxmlformats.org/markup-compatibility/2006">
              <mc:Choice xmlns:v="urn:schemas-microsoft-com:vml" Requires="v">
                <p:oleObj spid="_x0000_s25606" name="Picture" r:id="rId3" imgW="5761905" imgH="2933333" progId="StaticDib">
                  <p:embed/>
                </p:oleObj>
              </mc:Choice>
              <mc:Fallback>
                <p:oleObj name="Picture" r:id="rId3" imgW="5761905" imgH="2933333" progId="StaticDib">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95600"/>
                        <a:ext cx="5762625" cy="2933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04103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Install the Certificate</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srcRect/>
          <a:stretch>
            <a:fillRect/>
          </a:stretch>
        </p:blipFill>
        <p:spPr bwMode="auto">
          <a:xfrm>
            <a:off x="1219200" y="1608137"/>
            <a:ext cx="6640513" cy="5249863"/>
          </a:xfrm>
          <a:prstGeom prst="rect">
            <a:avLst/>
          </a:prstGeom>
          <a:noFill/>
          <a:ln w="9525">
            <a:noFill/>
            <a:miter lim="800000"/>
            <a:headEnd/>
            <a:tailEnd/>
          </a:ln>
          <a:effectLst/>
        </p:spPr>
      </p:pic>
    </p:spTree>
    <p:extLst>
      <p:ext uri="{BB962C8B-B14F-4D97-AF65-F5344CB8AC3E}">
        <p14:creationId xmlns:p14="http://schemas.microsoft.com/office/powerpoint/2010/main" val="771245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May Need A “Trusted Root”</a:t>
            </a:r>
            <a:endParaRPr lang="en-US" dirty="0"/>
          </a:p>
        </p:txBody>
      </p:sp>
      <p:sp>
        <p:nvSpPr>
          <p:cNvPr id="3" name="Content Placeholder 2"/>
          <p:cNvSpPr>
            <a:spLocks noGrp="1"/>
          </p:cNvSpPr>
          <p:nvPr>
            <p:ph idx="1"/>
          </p:nvPr>
        </p:nvSpPr>
        <p:spPr>
          <a:xfrm>
            <a:off x="152400" y="1524001"/>
            <a:ext cx="8229600" cy="3048000"/>
          </a:xfrm>
        </p:spPr>
        <p:txBody>
          <a:bodyPr>
            <a:normAutofit/>
          </a:bodyPr>
          <a:lstStyle/>
          <a:p>
            <a:r>
              <a:rPr lang="en-US" dirty="0" smtClean="0"/>
              <a:t>You’ll get this from your CA Provider</a:t>
            </a:r>
          </a:p>
          <a:p>
            <a:endParaRPr lang="en-US" dirty="0" smtClean="0"/>
          </a:p>
          <a:p>
            <a:r>
              <a:rPr lang="en-US" dirty="0" smtClean="0"/>
              <a:t>The Trusted Root is proof to that the actual certificate you have was issued by someone trustworthy even though they’re not the top level certifier.</a:t>
            </a:r>
            <a:endParaRPr lang="en-US" dirty="0"/>
          </a:p>
        </p:txBody>
      </p:sp>
      <p:pic>
        <p:nvPicPr>
          <p:cNvPr id="14338" name="Picture 2"/>
          <p:cNvPicPr>
            <a:picLocks noChangeAspect="1" noChangeArrowheads="1"/>
          </p:cNvPicPr>
          <p:nvPr/>
        </p:nvPicPr>
        <p:blipFill>
          <a:blip r:embed="rId2"/>
          <a:srcRect/>
          <a:stretch>
            <a:fillRect/>
          </a:stretch>
        </p:blipFill>
        <p:spPr bwMode="auto">
          <a:xfrm>
            <a:off x="3514725" y="4152900"/>
            <a:ext cx="5629275" cy="2705100"/>
          </a:xfrm>
          <a:prstGeom prst="rect">
            <a:avLst/>
          </a:prstGeom>
          <a:noFill/>
          <a:ln w="9525">
            <a:noFill/>
            <a:miter lim="800000"/>
            <a:headEnd/>
            <a:tailEnd/>
          </a:ln>
          <a:effectLst/>
        </p:spPr>
      </p:pic>
    </p:spTree>
    <p:extLst>
      <p:ext uri="{BB962C8B-B14F-4D97-AF65-F5344CB8AC3E}">
        <p14:creationId xmlns:p14="http://schemas.microsoft.com/office/powerpoint/2010/main" val="85860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to Enable the Ports</a:t>
            </a:r>
            <a:endParaRPr lang="en-US" dirty="0"/>
          </a:p>
        </p:txBody>
      </p:sp>
      <p:sp>
        <p:nvSpPr>
          <p:cNvPr id="3" name="Content Placeholder 2"/>
          <p:cNvSpPr>
            <a:spLocks noGrp="1"/>
          </p:cNvSpPr>
          <p:nvPr>
            <p:ph idx="1"/>
          </p:nvPr>
        </p:nvSpPr>
        <p:spPr/>
        <p:txBody>
          <a:bodyPr/>
          <a:lstStyle/>
          <a:p>
            <a:r>
              <a:rPr lang="en-US" dirty="0" smtClean="0"/>
              <a:t>By Default the HTTP port is enabled by the HTTPS port is not</a:t>
            </a:r>
          </a:p>
          <a:p>
            <a:endParaRPr lang="en-US" dirty="0"/>
          </a:p>
          <a:p>
            <a:r>
              <a:rPr lang="en-US" dirty="0" smtClean="0"/>
              <a:t>This is the most common configuration headache for first time administrators setting up SSL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200400"/>
            <a:ext cx="41719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386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Install The Trusted Root Certificate</a:t>
            </a:r>
            <a:endParaRPr lang="en-US" dirty="0"/>
          </a:p>
        </p:txBody>
      </p:sp>
      <p:sp>
        <p:nvSpPr>
          <p:cNvPr id="3" name="Content Placeholder 2"/>
          <p:cNvSpPr>
            <a:spLocks noGrp="1"/>
          </p:cNvSpPr>
          <p:nvPr>
            <p:ph idx="1"/>
          </p:nvPr>
        </p:nvSpPr>
        <p:spPr>
          <a:xfrm>
            <a:off x="457200" y="1775191"/>
            <a:ext cx="4191000" cy="4625609"/>
          </a:xfrm>
        </p:spPr>
        <p:txBody>
          <a:bodyPr>
            <a:normAutofit/>
          </a:bodyPr>
          <a:lstStyle/>
          <a:p>
            <a:r>
              <a:rPr lang="en-US" dirty="0" smtClean="0"/>
              <a:t>Back to the CA who will give you a lengthy set of instructions to download their trusted root certificate.</a:t>
            </a:r>
          </a:p>
        </p:txBody>
      </p:sp>
      <p:pic>
        <p:nvPicPr>
          <p:cNvPr id="15362" name="Picture 2"/>
          <p:cNvPicPr>
            <a:picLocks noChangeAspect="1" noChangeArrowheads="1"/>
          </p:cNvPicPr>
          <p:nvPr/>
        </p:nvPicPr>
        <p:blipFill>
          <a:blip r:embed="rId2"/>
          <a:srcRect/>
          <a:stretch>
            <a:fillRect/>
          </a:stretch>
        </p:blipFill>
        <p:spPr bwMode="auto">
          <a:xfrm>
            <a:off x="4724400" y="1981200"/>
            <a:ext cx="3757612" cy="4320401"/>
          </a:xfrm>
          <a:prstGeom prst="rect">
            <a:avLst/>
          </a:prstGeom>
          <a:noFill/>
          <a:ln w="9525">
            <a:noFill/>
            <a:miter lim="800000"/>
            <a:headEnd/>
            <a:tailEnd/>
          </a:ln>
          <a:effectLst/>
        </p:spPr>
      </p:pic>
    </p:spTree>
    <p:extLst>
      <p:ext uri="{BB962C8B-B14F-4D97-AF65-F5344CB8AC3E}">
        <p14:creationId xmlns:p14="http://schemas.microsoft.com/office/powerpoint/2010/main" val="2501547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Can Also Install From .CRT Files</a:t>
            </a:r>
            <a:endParaRPr lang="en-US"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srcRect/>
          <a:stretch>
            <a:fillRect/>
          </a:stretch>
        </p:blipFill>
        <p:spPr bwMode="auto">
          <a:xfrm>
            <a:off x="1752600" y="1905000"/>
            <a:ext cx="5257800" cy="4381500"/>
          </a:xfrm>
          <a:prstGeom prst="rect">
            <a:avLst/>
          </a:prstGeom>
          <a:noFill/>
          <a:ln w="9525">
            <a:noFill/>
            <a:miter lim="800000"/>
            <a:headEnd/>
            <a:tailEnd/>
          </a:ln>
          <a:effectLst/>
        </p:spPr>
      </p:pic>
    </p:spTree>
    <p:extLst>
      <p:ext uri="{BB962C8B-B14F-4D97-AF65-F5344CB8AC3E}">
        <p14:creationId xmlns:p14="http://schemas.microsoft.com/office/powerpoint/2010/main" val="3618601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 You’re All Done</a:t>
            </a:r>
            <a:endParaRPr lang="en-US" dirty="0"/>
          </a:p>
        </p:txBody>
      </p:sp>
      <p:sp>
        <p:nvSpPr>
          <p:cNvPr id="3" name="Content Placeholder 2"/>
          <p:cNvSpPr>
            <a:spLocks noGrp="1"/>
          </p:cNvSpPr>
          <p:nvPr>
            <p:ph idx="1"/>
          </p:nvPr>
        </p:nvSpPr>
        <p:spPr/>
        <p:txBody>
          <a:bodyPr/>
          <a:lstStyle/>
          <a:p>
            <a:r>
              <a:rPr lang="en-US" dirty="0" smtClean="0"/>
              <a:t>If you had to install trusted root certificates, you may not see this OK screen unless you re-install your actual certificate at the end.</a:t>
            </a:r>
          </a:p>
          <a:p>
            <a:endParaRPr lang="en-US" dirty="0" smtClean="0"/>
          </a:p>
          <a:p>
            <a:r>
              <a:rPr lang="en-US" dirty="0" smtClean="0"/>
              <a:t>It is ok to re-install your certificate if you want to be sure</a:t>
            </a:r>
            <a:endParaRPr lang="en-US" dirty="0"/>
          </a:p>
        </p:txBody>
      </p:sp>
      <p:pic>
        <p:nvPicPr>
          <p:cNvPr id="17410" name="Picture 2"/>
          <p:cNvPicPr>
            <a:picLocks noChangeAspect="1" noChangeArrowheads="1"/>
          </p:cNvPicPr>
          <p:nvPr/>
        </p:nvPicPr>
        <p:blipFill>
          <a:blip r:embed="rId2"/>
          <a:srcRect/>
          <a:stretch>
            <a:fillRect/>
          </a:stretch>
        </p:blipFill>
        <p:spPr bwMode="auto">
          <a:xfrm>
            <a:off x="3733800" y="4876800"/>
            <a:ext cx="4991100" cy="1533525"/>
          </a:xfrm>
          <a:prstGeom prst="rect">
            <a:avLst/>
          </a:prstGeom>
          <a:noFill/>
          <a:ln w="9525">
            <a:noFill/>
            <a:miter lim="800000"/>
            <a:headEnd/>
            <a:tailEnd/>
          </a:ln>
          <a:effectLst/>
        </p:spPr>
      </p:pic>
    </p:spTree>
    <p:extLst>
      <p:ext uri="{BB962C8B-B14F-4D97-AF65-F5344CB8AC3E}">
        <p14:creationId xmlns:p14="http://schemas.microsoft.com/office/powerpoint/2010/main" val="1295411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 Now?</a:t>
            </a:r>
            <a:endParaRPr lang="en-US" dirty="0"/>
          </a:p>
        </p:txBody>
      </p:sp>
      <p:pic>
        <p:nvPicPr>
          <p:cNvPr id="18434" name="Picture 2"/>
          <p:cNvPicPr>
            <a:picLocks noChangeAspect="1" noChangeArrowheads="1"/>
          </p:cNvPicPr>
          <p:nvPr/>
        </p:nvPicPr>
        <p:blipFill>
          <a:blip r:embed="rId2"/>
          <a:srcRect/>
          <a:stretch>
            <a:fillRect/>
          </a:stretch>
        </p:blipFill>
        <p:spPr bwMode="auto">
          <a:xfrm>
            <a:off x="3429000" y="5562600"/>
            <a:ext cx="4238625" cy="304800"/>
          </a:xfrm>
          <a:prstGeom prst="rect">
            <a:avLst/>
          </a:prstGeom>
          <a:noFill/>
          <a:ln w="9525">
            <a:noFill/>
            <a:miter lim="800000"/>
            <a:headEnd/>
            <a:tailEnd/>
          </a:ln>
          <a:effectLst/>
        </p:spPr>
      </p:pic>
      <p:pic>
        <p:nvPicPr>
          <p:cNvPr id="18435" name="Picture 3"/>
          <p:cNvPicPr>
            <a:picLocks noGrp="1" noChangeAspect="1" noChangeArrowheads="1"/>
          </p:cNvPicPr>
          <p:nvPr>
            <p:ph idx="1"/>
          </p:nvPr>
        </p:nvPicPr>
        <p:blipFill>
          <a:blip r:embed="rId3"/>
          <a:srcRect/>
          <a:stretch>
            <a:fillRect/>
          </a:stretch>
        </p:blipFill>
        <p:spPr bwMode="auto">
          <a:xfrm>
            <a:off x="2895600" y="3657600"/>
            <a:ext cx="4800600" cy="333375"/>
          </a:xfrm>
          <a:prstGeom prst="rect">
            <a:avLst/>
          </a:prstGeom>
          <a:noFill/>
          <a:ln w="9525">
            <a:solidFill>
              <a:schemeClr val="accent1"/>
            </a:solidFill>
            <a:miter lim="800000"/>
            <a:headEnd/>
            <a:tailEnd/>
          </a:ln>
          <a:effectLst/>
        </p:spPr>
      </p:pic>
      <p:sp>
        <p:nvSpPr>
          <p:cNvPr id="6" name="Content Placeholder 2"/>
          <p:cNvSpPr txBox="1">
            <a:spLocks/>
          </p:cNvSpPr>
          <p:nvPr/>
        </p:nvSpPr>
        <p:spPr>
          <a:xfrm>
            <a:off x="381000" y="1676400"/>
            <a:ext cx="8382000" cy="3939809"/>
          </a:xfrm>
          <a:prstGeom prst="rect">
            <a:avLst/>
          </a:prstGeom>
        </p:spPr>
        <p:txBody>
          <a:bodyPr vert="horz" lIns="54864" tIns="91440" rtlCol="0">
            <a:normAutofit fontScale="92500"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Copy your .KYR file and another file with the same first name</a:t>
            </a:r>
            <a:r>
              <a:rPr kumimoji="0" lang="en-US" sz="3200" b="0" i="0" u="none" strike="noStrike" kern="1200" cap="none" spc="0" normalizeH="0" noProof="0" dirty="0" smtClean="0">
                <a:ln>
                  <a:noFill/>
                </a:ln>
                <a:solidFill>
                  <a:schemeClr val="tx1"/>
                </a:solidFill>
                <a:effectLst/>
                <a:uLnTx/>
                <a:uFillTx/>
                <a:latin typeface="+mn-lt"/>
                <a:ea typeface="+mn-ea"/>
                <a:cs typeface="+mn-cs"/>
              </a:rPr>
              <a:t> by the extension .STH which you’ll find in the same directory – over to your Domino Data directory</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3200" baseline="0" dirty="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Remember, in Linux, to set its Owner and Group to ‘notes’ and its permissions to 644 so that the server can read it properly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91248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Finally…</a:t>
            </a:r>
            <a:endParaRPr lang="en-US" dirty="0"/>
          </a:p>
        </p:txBody>
      </p:sp>
      <p:sp>
        <p:nvSpPr>
          <p:cNvPr id="3" name="Content Placeholder 2"/>
          <p:cNvSpPr>
            <a:spLocks noGrp="1"/>
          </p:cNvSpPr>
          <p:nvPr>
            <p:ph idx="1"/>
          </p:nvPr>
        </p:nvSpPr>
        <p:spPr>
          <a:xfrm>
            <a:off x="457200" y="1775191"/>
            <a:ext cx="3505200" cy="4625609"/>
          </a:xfrm>
        </p:spPr>
        <p:txBody>
          <a:bodyPr>
            <a:normAutofit/>
          </a:bodyPr>
          <a:lstStyle/>
          <a:p>
            <a:r>
              <a:rPr lang="en-US" dirty="0" smtClean="0"/>
              <a:t>Reference the .KYR file (Key Ring) in your Internet Sites document for the HTTP site you’re setting up!</a:t>
            </a:r>
          </a:p>
          <a:p>
            <a:endParaRPr lang="en-US" dirty="0" smtClean="0"/>
          </a:p>
          <a:p>
            <a:r>
              <a:rPr lang="en-US" dirty="0" smtClean="0"/>
              <a:t>You have to restart the http task for this to take effect.</a:t>
            </a:r>
          </a:p>
        </p:txBody>
      </p:sp>
      <p:pic>
        <p:nvPicPr>
          <p:cNvPr id="19459" name="Picture 3"/>
          <p:cNvPicPr>
            <a:picLocks noChangeAspect="1" noChangeArrowheads="1"/>
          </p:cNvPicPr>
          <p:nvPr/>
        </p:nvPicPr>
        <p:blipFill>
          <a:blip r:embed="rId2"/>
          <a:srcRect/>
          <a:stretch>
            <a:fillRect/>
          </a:stretch>
        </p:blipFill>
        <p:spPr bwMode="auto">
          <a:xfrm>
            <a:off x="4038600" y="1752600"/>
            <a:ext cx="4591050" cy="3524250"/>
          </a:xfrm>
          <a:prstGeom prst="rect">
            <a:avLst/>
          </a:prstGeom>
          <a:noFill/>
          <a:ln w="9525">
            <a:noFill/>
            <a:miter lim="800000"/>
            <a:headEnd/>
            <a:tailEnd/>
          </a:ln>
          <a:effectLst/>
        </p:spPr>
      </p:pic>
    </p:spTree>
    <p:extLst>
      <p:ext uri="{BB962C8B-B14F-4D97-AF65-F5344CB8AC3E}">
        <p14:creationId xmlns:p14="http://schemas.microsoft.com/office/powerpoint/2010/main" val="1985746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365F91"/>
                </a:solidFill>
                <a:latin typeface="Times New Roman"/>
              </a:rPr>
              <a:t>Domino &amp; SHA-2 Encrypted Certificates</a:t>
            </a:r>
            <a:endParaRPr lang="en-US" b="0" i="0" u="none" strike="noStrike" baseline="0" dirty="0" smtClean="0">
              <a:solidFill>
                <a:srgbClr val="365F91"/>
              </a:solidFill>
              <a:latin typeface="Times New Roman"/>
            </a:endParaRPr>
          </a:p>
        </p:txBody>
      </p:sp>
      <p:sp>
        <p:nvSpPr>
          <p:cNvPr id="3" name="Text Placeholder 2"/>
          <p:cNvSpPr>
            <a:spLocks noGrp="1"/>
          </p:cNvSpPr>
          <p:nvPr>
            <p:ph type="body" idx="1"/>
          </p:nvPr>
        </p:nvSpPr>
        <p:spPr/>
        <p:txBody>
          <a:bodyPr/>
          <a:lstStyle/>
          <a:p>
            <a:pPr algn="ctr"/>
            <a:r>
              <a:rPr lang="en-US" dirty="0" smtClean="0">
                <a:solidFill>
                  <a:srgbClr val="FF0000"/>
                </a:solidFill>
              </a:rPr>
              <a:t>All these details are true as of Domino 9.0.1 but may have changed if you have downloaded this presentation</a:t>
            </a:r>
          </a:p>
          <a:p>
            <a:pPr marL="342900" indent="-342900">
              <a:buFont typeface="Arial" panose="020B0604020202020204" pitchFamily="34" charset="0"/>
              <a:buChar char="•"/>
            </a:pPr>
            <a:r>
              <a:rPr lang="en-US" dirty="0" smtClean="0"/>
              <a:t>SHA-2 SSL Certificates are still not supported by Domino</a:t>
            </a:r>
          </a:p>
          <a:p>
            <a:pPr marL="1142112" lvl="2" indent="-342900">
              <a:buFont typeface="Arial" panose="020B0604020202020204" pitchFamily="34" charset="0"/>
              <a:buChar char="•"/>
            </a:pPr>
            <a:r>
              <a:rPr lang="en-US" dirty="0" smtClean="0"/>
              <a:t>IBM Have acknowledged the problem but not yet promised a date for resolution</a:t>
            </a:r>
          </a:p>
          <a:p>
            <a:pPr marL="1142112" lvl="2" indent="-342900">
              <a:buFont typeface="Arial" panose="020B0604020202020204" pitchFamily="34" charset="0"/>
              <a:buChar char="•"/>
            </a:pPr>
            <a:r>
              <a:rPr lang="en-US" dirty="0" smtClean="0"/>
              <a:t>Only workaround for now is a reverse proxy or an alternate http stack</a:t>
            </a:r>
          </a:p>
          <a:p>
            <a:pPr marL="1600039" lvl="3" indent="-342900">
              <a:buFont typeface="Arial" panose="020B0604020202020204" pitchFamily="34" charset="0"/>
              <a:buChar char="•"/>
            </a:pPr>
            <a:r>
              <a:rPr lang="en-US" dirty="0" smtClean="0"/>
              <a:t>IBM IHS can be used with Domino 9+ on Windows</a:t>
            </a:r>
          </a:p>
          <a:p>
            <a:pPr marL="1600039" lvl="3" indent="-342900">
              <a:buFont typeface="Arial" panose="020B0604020202020204" pitchFamily="34" charset="0"/>
              <a:buChar char="•"/>
            </a:pPr>
            <a:r>
              <a:rPr lang="en-US" dirty="0" smtClean="0"/>
              <a:t>You could use the Microsoft IIS Server Stack</a:t>
            </a:r>
            <a:endParaRPr lang="en-US" dirty="0"/>
          </a:p>
          <a:p>
            <a:pPr marL="342900" indent="-342900">
              <a:buFont typeface="Arial" panose="020B0604020202020204" pitchFamily="34" charset="0"/>
              <a:buChar char="•"/>
            </a:pPr>
            <a:r>
              <a:rPr lang="en-US" dirty="0" smtClean="0"/>
              <a:t>According to Bruce </a:t>
            </a:r>
            <a:r>
              <a:rPr lang="en-US" dirty="0" err="1" smtClean="0"/>
              <a:t>Schneier</a:t>
            </a:r>
            <a:r>
              <a:rPr lang="en-US" dirty="0" smtClean="0"/>
              <a:t> the cost of renting sufficient processing to brute force SHA-1  will be $43k by 2021</a:t>
            </a:r>
            <a:r>
              <a:rPr lang="en-US" dirty="0" smtClean="0"/>
              <a:t> </a:t>
            </a:r>
            <a:r>
              <a:rPr lang="en-US" sz="1600" dirty="0" smtClean="0">
                <a:hlinkClick r:id="rId2"/>
              </a:rPr>
              <a:t>http</a:t>
            </a:r>
            <a:r>
              <a:rPr lang="en-US" sz="1600" dirty="0">
                <a:hlinkClick r:id="rId2"/>
              </a:rPr>
              <a:t>://</a:t>
            </a:r>
            <a:r>
              <a:rPr lang="en-US" sz="1600" dirty="0" smtClean="0">
                <a:hlinkClick r:id="rId2"/>
              </a:rPr>
              <a:t>bit.ly/1DCClt6</a:t>
            </a:r>
            <a:endParaRPr lang="en-US" dirty="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US" dirty="0" smtClean="0">
                <a:cs typeface="Courier New" panose="02070309020205020404" pitchFamily="49" charset="0"/>
              </a:rPr>
              <a:t>Beginning this fall Google Chrome will start indicating lower safety levels in the browser for sites with SHA-1 based certificates</a:t>
            </a:r>
            <a:endParaRPr lang="en-US" dirty="0" smtClean="0"/>
          </a:p>
        </p:txBody>
      </p:sp>
    </p:spTree>
    <p:extLst>
      <p:ext uri="{BB962C8B-B14F-4D97-AF65-F5344CB8AC3E}">
        <p14:creationId xmlns:p14="http://schemas.microsoft.com/office/powerpoint/2010/main" val="3197339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This Fall Chrome Flags SHA-1</a:t>
            </a:r>
            <a:endParaRPr lang="en-US" dirty="0"/>
          </a:p>
        </p:txBody>
      </p:sp>
      <p:sp>
        <p:nvSpPr>
          <p:cNvPr id="5" name="TextBox 4"/>
          <p:cNvSpPr txBox="1"/>
          <p:nvPr/>
        </p:nvSpPr>
        <p:spPr>
          <a:xfrm>
            <a:off x="761999" y="1126093"/>
            <a:ext cx="7848601" cy="5078313"/>
          </a:xfrm>
          <a:prstGeom prst="rect">
            <a:avLst/>
          </a:prstGeom>
          <a:noFill/>
        </p:spPr>
        <p:txBody>
          <a:bodyPr wrap="square" rtlCol="0">
            <a:spAutoFit/>
          </a:bodyPr>
          <a:lstStyle/>
          <a:p>
            <a:r>
              <a:rPr lang="en-US" dirty="0" smtClean="0">
                <a:solidFill>
                  <a:srgbClr val="FF0000"/>
                </a:solidFill>
              </a:rPr>
              <a:t>Starting September 2014</a:t>
            </a: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Sites with SHA-1 Leaf Certs expiring after Jan 1</a:t>
            </a:r>
            <a:r>
              <a:rPr lang="en-US" baseline="30000" dirty="0" smtClean="0">
                <a:solidFill>
                  <a:schemeClr val="tx2"/>
                </a:solidFill>
              </a:rPr>
              <a:t>st</a:t>
            </a:r>
            <a:r>
              <a:rPr lang="en-US" dirty="0" smtClean="0">
                <a:solidFill>
                  <a:schemeClr val="tx2"/>
                </a:solidFill>
              </a:rPr>
              <a:t> 2017 will show “Secure with minor errors”</a:t>
            </a:r>
          </a:p>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endParaRPr lang="en-US" dirty="0" smtClean="0">
              <a:solidFill>
                <a:schemeClr val="tx2"/>
              </a:solidFill>
            </a:endParaRPr>
          </a:p>
          <a:p>
            <a:r>
              <a:rPr lang="en-US" dirty="0" smtClean="0">
                <a:solidFill>
                  <a:srgbClr val="FF0000"/>
                </a:solidFill>
              </a:rPr>
              <a:t>Starting November 2014</a:t>
            </a:r>
          </a:p>
          <a:p>
            <a:pPr marL="285750" indent="-285750">
              <a:buFont typeface="Arial" panose="020B0604020202020204" pitchFamily="34" charset="0"/>
              <a:buChar char="•"/>
            </a:pPr>
            <a:r>
              <a:rPr lang="en-US" dirty="0" smtClean="0">
                <a:solidFill>
                  <a:schemeClr val="tx2"/>
                </a:solidFill>
              </a:rPr>
              <a:t>Sites with SHA-1 Leaf Certs expiring between June and December 2016 will show as “Secure with minor errors”</a:t>
            </a:r>
          </a:p>
          <a:p>
            <a:pPr marL="285750" indent="-285750">
              <a:buFont typeface="Arial" panose="020B0604020202020204" pitchFamily="34" charset="0"/>
              <a:buChar char="•"/>
            </a:pPr>
            <a:r>
              <a:rPr lang="en-US" dirty="0" smtClean="0">
                <a:solidFill>
                  <a:schemeClr val="tx2"/>
                </a:solidFill>
              </a:rPr>
              <a:t>Sites with SHA-1 Leaf Certs expiring after Jan 1</a:t>
            </a:r>
            <a:r>
              <a:rPr lang="en-US" baseline="30000" dirty="0" smtClean="0">
                <a:solidFill>
                  <a:schemeClr val="tx2"/>
                </a:solidFill>
              </a:rPr>
              <a:t>st</a:t>
            </a:r>
            <a:r>
              <a:rPr lang="en-US" dirty="0" smtClean="0">
                <a:solidFill>
                  <a:schemeClr val="tx2"/>
                </a:solidFill>
              </a:rPr>
              <a:t> 2017 will show “neutral – lacking security”</a:t>
            </a:r>
            <a:r>
              <a:rPr lang="en-US" dirty="0" smtClean="0"/>
              <a:t> </a:t>
            </a:r>
          </a:p>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endParaRPr lang="en-US" dirty="0">
              <a:solidFill>
                <a:schemeClr val="tx2"/>
              </a:solidFill>
            </a:endParaRPr>
          </a:p>
          <a:p>
            <a:r>
              <a:rPr lang="en-US" dirty="0" smtClean="0">
                <a:solidFill>
                  <a:srgbClr val="FF0000"/>
                </a:solidFill>
              </a:rPr>
              <a:t>Starting Q1 2015 </a:t>
            </a:r>
            <a:r>
              <a:rPr lang="en-US" dirty="0" smtClean="0">
                <a:solidFill>
                  <a:schemeClr val="tx2"/>
                </a:solidFill>
              </a:rPr>
              <a:t>(Chrome 41 Release Time)</a:t>
            </a:r>
          </a:p>
          <a:p>
            <a:pPr marL="285750" indent="-285750">
              <a:buFont typeface="Arial" panose="020B0604020202020204" pitchFamily="34" charset="0"/>
              <a:buChar char="•"/>
            </a:pPr>
            <a:r>
              <a:rPr lang="en-US" dirty="0">
                <a:solidFill>
                  <a:schemeClr val="tx2"/>
                </a:solidFill>
              </a:rPr>
              <a:t>Sites with SHA-1 Leaf Certs expiring between June and December 2016 will show as “Secure with minor errors”</a:t>
            </a:r>
          </a:p>
          <a:p>
            <a:pPr marL="285750" indent="-285750">
              <a:buFont typeface="Arial" panose="020B0604020202020204" pitchFamily="34" charset="0"/>
              <a:buChar char="•"/>
            </a:pPr>
            <a:r>
              <a:rPr lang="en-US" dirty="0">
                <a:solidFill>
                  <a:schemeClr val="tx2"/>
                </a:solidFill>
              </a:rPr>
              <a:t>Sites with SHA-1 Leaf Certs expiring after Jan 1</a:t>
            </a:r>
            <a:r>
              <a:rPr lang="en-US" baseline="30000" dirty="0">
                <a:solidFill>
                  <a:schemeClr val="tx2"/>
                </a:solidFill>
              </a:rPr>
              <a:t>st</a:t>
            </a:r>
            <a:r>
              <a:rPr lang="en-US" dirty="0">
                <a:solidFill>
                  <a:schemeClr val="tx2"/>
                </a:solidFill>
              </a:rPr>
              <a:t> 2017 will show </a:t>
            </a:r>
            <a:r>
              <a:rPr lang="en-US" dirty="0" smtClean="0">
                <a:solidFill>
                  <a:schemeClr val="tx2"/>
                </a:solidFill>
              </a:rPr>
              <a:t>“</a:t>
            </a:r>
            <a:r>
              <a:rPr lang="en-US" dirty="0" smtClean="0">
                <a:solidFill>
                  <a:srgbClr val="FF0000"/>
                </a:solidFill>
              </a:rPr>
              <a:t>affirmatively insecure</a:t>
            </a:r>
            <a:r>
              <a:rPr lang="en-US" dirty="0" smtClean="0">
                <a:solidFill>
                  <a:schemeClr val="tx2"/>
                </a:solidFill>
              </a:rPr>
              <a:t>”</a:t>
            </a: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p:txBody>
      </p:sp>
      <p:pic>
        <p:nvPicPr>
          <p:cNvPr id="27652" name="Picture 4" descr="https://lh5.googleusercontent.com/ZCARm-6SJVTwKpDCAlm_y4sLDQafi-8TasJpQmKt-trWMIjEPzTWNnFPOFzS2A7iBsQLQRWKmGqxvwWyxEgnzv3Wuh8vw3DRDN5mBHkzJoFgcuKAoZiSXgAWedUDykHz9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638800"/>
            <a:ext cx="2590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s://lh4.googleusercontent.com/dNSUl_1Dq9vJlT42NuiyTFacrvPppggsSAie57P6Y9mHRS-__zEwXASVO0MchT-CBNyJtNWEEGWxW2wBgFnsMDoFw9RnvWDLf37nY_Ae93IcQoz-ZRg7_YzTFNk9yETc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2057400" cy="704851"/>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https://lh5.googleusercontent.com/aD-fYOmEpF0zySYiuwZF0AyMnOuehwsA9iQ97jkrJT6zCSm-hwx_GUJzAQdCW-PvGHG9TS8LQvSX6H6mDy7bTugCWlmXsokMtL0njKqqlpphe6a8Mdd5mSlFHzM_AOxJ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665249"/>
            <a:ext cx="2362200" cy="733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0745" y="147145"/>
            <a:ext cx="3436710" cy="369332"/>
          </a:xfrm>
          <a:prstGeom prst="rect">
            <a:avLst/>
          </a:prstGeom>
          <a:solidFill>
            <a:schemeClr val="accent1"/>
          </a:solidFill>
          <a:ln>
            <a:solidFill>
              <a:schemeClr val="tx1"/>
            </a:solidFill>
          </a:ln>
        </p:spPr>
        <p:txBody>
          <a:bodyPr wrap="none" rtlCol="0">
            <a:spAutoFit/>
          </a:bodyPr>
          <a:lstStyle/>
          <a:p>
            <a:r>
              <a:rPr lang="en-US" b="1" dirty="0" smtClean="0">
                <a:solidFill>
                  <a:schemeClr val="bg1"/>
                </a:solidFill>
              </a:rPr>
              <a:t>Reference:  </a:t>
            </a:r>
            <a:r>
              <a:rPr lang="en-US" b="1" u="sng" dirty="0" smtClean="0">
                <a:solidFill>
                  <a:schemeClr val="bg1"/>
                </a:solidFill>
              </a:rPr>
              <a:t>http</a:t>
            </a:r>
            <a:r>
              <a:rPr lang="en-US" b="1" u="sng" dirty="0">
                <a:solidFill>
                  <a:schemeClr val="bg1"/>
                </a:solidFill>
              </a:rPr>
              <a:t>://bit.ly/1DCIMfO</a:t>
            </a:r>
          </a:p>
        </p:txBody>
      </p:sp>
    </p:spTree>
    <p:extLst>
      <p:ext uri="{BB962C8B-B14F-4D97-AF65-F5344CB8AC3E}">
        <p14:creationId xmlns:p14="http://schemas.microsoft.com/office/powerpoint/2010/main" val="2170323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365F91"/>
                </a:solidFill>
                <a:latin typeface="Times New Roman"/>
              </a:rPr>
              <a:t>Using a Reverse Proxy</a:t>
            </a:r>
          </a:p>
        </p:txBody>
      </p:sp>
      <p:sp>
        <p:nvSpPr>
          <p:cNvPr id="3" name="Text Placeholder 2"/>
          <p:cNvSpPr>
            <a:spLocks noGrp="1"/>
          </p:cNvSpPr>
          <p:nvPr>
            <p:ph type="body" idx="1"/>
          </p:nvPr>
        </p:nvSpPr>
        <p:spPr>
          <a:xfrm>
            <a:off x="533400" y="1143000"/>
            <a:ext cx="8064000" cy="5253672"/>
          </a:xfrm>
        </p:spPr>
        <p:txBody>
          <a:bodyPr/>
          <a:lstStyle/>
          <a:p>
            <a:pPr marR="0" lvl="0" rtl="0"/>
            <a:r>
              <a:rPr lang="en-US" b="0" i="0" u="none" strike="noStrike" baseline="0" dirty="0" smtClean="0">
                <a:latin typeface="Times New Roman"/>
              </a:rPr>
              <a:t>Reverse</a:t>
            </a:r>
            <a:r>
              <a:rPr lang="en-US" b="0" i="0" u="none" strike="noStrike" dirty="0" smtClean="0">
                <a:latin typeface="Times New Roman"/>
              </a:rPr>
              <a:t> proxies can be used to support SHA-2 and TLS</a:t>
            </a:r>
            <a:endParaRPr lang="en-US" b="0" i="0" u="none" strike="noStrike" baseline="0" dirty="0" smtClean="0">
              <a:latin typeface="Times New Roman"/>
            </a:endParaRPr>
          </a:p>
          <a:p>
            <a:pPr marR="0" lvl="0" rtl="0"/>
            <a:r>
              <a:rPr lang="en-US" b="0" i="0" u="none" strike="noStrike" baseline="0" dirty="0" smtClean="0">
                <a:latin typeface="Times New Roman"/>
              </a:rPr>
              <a:t>Apache </a:t>
            </a:r>
            <a:r>
              <a:rPr lang="en-US" b="0" i="0" u="none" strike="noStrike" baseline="0" dirty="0" smtClean="0">
                <a:latin typeface="Times New Roman"/>
              </a:rPr>
              <a:t>Reverse </a:t>
            </a:r>
            <a:r>
              <a:rPr lang="en-US" b="0" i="0" u="none" strike="noStrike" baseline="0" dirty="0" smtClean="0">
                <a:latin typeface="Times New Roman"/>
              </a:rPr>
              <a:t>Proxy</a:t>
            </a:r>
          </a:p>
          <a:p>
            <a:pPr marL="741786" lvl="1" indent="-342900"/>
            <a:r>
              <a:rPr lang="en-US" dirty="0" smtClean="0">
                <a:latin typeface="Times New Roman"/>
              </a:rPr>
              <a:t>Free and Open Source</a:t>
            </a:r>
          </a:p>
          <a:p>
            <a:pPr marL="741786" lvl="1" indent="-342900"/>
            <a:r>
              <a:rPr lang="en-US" u="sng" dirty="0">
                <a:latin typeface="Times New Roman"/>
              </a:rPr>
              <a:t>http://www.apachetutor.org/admin/reverseproxies</a:t>
            </a:r>
            <a:endParaRPr lang="en-US" u="sng" dirty="0" smtClean="0">
              <a:latin typeface="Times New Roman"/>
            </a:endParaRPr>
          </a:p>
          <a:p>
            <a:pPr marR="0" lvl="0" rtl="0"/>
            <a:endParaRPr lang="en-US" b="0" i="0" u="none" strike="noStrike" baseline="0" dirty="0" smtClean="0">
              <a:latin typeface="Times New Roman"/>
            </a:endParaRPr>
          </a:p>
          <a:p>
            <a:pPr marR="0" lvl="0" rtl="0"/>
            <a:r>
              <a:rPr lang="en-US" b="0" i="0" u="none" strike="noStrike" baseline="0" dirty="0" smtClean="0">
                <a:latin typeface="Times New Roman"/>
              </a:rPr>
              <a:t>The </a:t>
            </a:r>
            <a:r>
              <a:rPr lang="en-US" b="0" i="0" u="none" strike="noStrike" baseline="0" dirty="0" smtClean="0">
                <a:latin typeface="Times New Roman"/>
              </a:rPr>
              <a:t>IHS </a:t>
            </a:r>
            <a:r>
              <a:rPr lang="en-US" b="0" i="0" u="none" strike="noStrike" baseline="0" dirty="0" smtClean="0">
                <a:latin typeface="Times New Roman"/>
              </a:rPr>
              <a:t>(IBM HTTP SERVER) Module</a:t>
            </a:r>
            <a:endParaRPr lang="en-US" b="0" i="0" u="none" strike="noStrike" baseline="0" dirty="0" smtClean="0">
              <a:latin typeface="Times New Roman"/>
            </a:endParaRPr>
          </a:p>
          <a:p>
            <a:pPr marR="0" lvl="1" rtl="0"/>
            <a:r>
              <a:rPr lang="en-US" b="0" i="0" u="none" strike="noStrike" baseline="0" dirty="0" smtClean="0">
                <a:latin typeface="Times New Roman"/>
              </a:rPr>
              <a:t>Windows Only</a:t>
            </a:r>
          </a:p>
          <a:p>
            <a:pPr marR="0" lvl="1" rtl="0"/>
            <a:r>
              <a:rPr lang="en-US" b="0" i="0" u="none" strike="noStrike" baseline="0" dirty="0" smtClean="0">
                <a:latin typeface="Times New Roman"/>
              </a:rPr>
              <a:t>Domino 9.0</a:t>
            </a:r>
            <a:r>
              <a:rPr lang="en-US" b="0" i="0" u="none" strike="noStrike" baseline="0" dirty="0" smtClean="0">
                <a:latin typeface="Times New Roman"/>
              </a:rPr>
              <a:t>+</a:t>
            </a:r>
          </a:p>
          <a:p>
            <a:pPr marR="0" lvl="1" rtl="0"/>
            <a:r>
              <a:rPr lang="en-US" dirty="0" smtClean="0">
                <a:latin typeface="Times New Roman"/>
              </a:rPr>
              <a:t>Part of the Domino Installation Kit</a:t>
            </a:r>
          </a:p>
          <a:p>
            <a:pPr lvl="2"/>
            <a:r>
              <a:rPr lang="en-US" b="0" i="0" u="none" strike="noStrike" baseline="0" dirty="0" smtClean="0">
                <a:latin typeface="Times New Roman"/>
              </a:rPr>
              <a:t>Installation</a:t>
            </a:r>
            <a:r>
              <a:rPr lang="en-US" b="0" i="0" u="none" strike="noStrike" dirty="0" smtClean="0">
                <a:latin typeface="Times New Roman"/>
              </a:rPr>
              <a:t> </a:t>
            </a:r>
            <a:r>
              <a:rPr lang="en-US" dirty="0" smtClean="0">
                <a:latin typeface="Times New Roman"/>
              </a:rPr>
              <a:t>and configuration requires several steps</a:t>
            </a:r>
            <a:endParaRPr lang="en-US" b="0" i="0" u="none" strike="noStrike" baseline="0" dirty="0" smtClean="0">
              <a:latin typeface="Times New Roman"/>
            </a:endParaRPr>
          </a:p>
          <a:p>
            <a:pPr lvl="2"/>
            <a:r>
              <a:rPr lang="en-US" dirty="0" smtClean="0">
                <a:latin typeface="Times New Roman"/>
              </a:rPr>
              <a:t>Good resource by Yvonne Devlin, IBM Software Engineer</a:t>
            </a:r>
          </a:p>
          <a:p>
            <a:pPr marL="914414" lvl="2" indent="0">
              <a:buNone/>
            </a:pPr>
            <a:r>
              <a:rPr lang="en-US" dirty="0">
                <a:latin typeface="Times New Roman"/>
              </a:rPr>
              <a:t>	</a:t>
            </a:r>
            <a:r>
              <a:rPr lang="en-US" u="sng" dirty="0" smtClean="0">
                <a:latin typeface="Times New Roman"/>
              </a:rPr>
              <a:t>http</a:t>
            </a:r>
            <a:r>
              <a:rPr lang="en-US" u="sng" dirty="0">
                <a:latin typeface="Times New Roman"/>
              </a:rPr>
              <a:t>://</a:t>
            </a:r>
            <a:r>
              <a:rPr lang="en-US" u="sng" dirty="0" smtClean="0">
                <a:latin typeface="Times New Roman"/>
              </a:rPr>
              <a:t>ibm.co/1t23HAK</a:t>
            </a:r>
          </a:p>
        </p:txBody>
      </p:sp>
    </p:spTree>
    <p:extLst>
      <p:ext uri="{BB962C8B-B14F-4D97-AF65-F5344CB8AC3E}">
        <p14:creationId xmlns:p14="http://schemas.microsoft.com/office/powerpoint/2010/main" val="1153747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365F91"/>
                </a:solidFill>
                <a:latin typeface="Times New Roman"/>
              </a:rPr>
              <a:t>Memory &amp; Performance Tuning</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893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Performance Tuning</a:t>
            </a:r>
            <a:endParaRPr lang="en-US" dirty="0"/>
          </a:p>
        </p:txBody>
      </p:sp>
      <p:sp>
        <p:nvSpPr>
          <p:cNvPr id="5" name="Content Placeholder 4"/>
          <p:cNvSpPr>
            <a:spLocks noGrp="1"/>
          </p:cNvSpPr>
          <p:nvPr>
            <p:ph idx="1"/>
          </p:nvPr>
        </p:nvSpPr>
        <p:spPr/>
        <p:txBody>
          <a:bodyPr/>
          <a:lstStyle/>
          <a:p>
            <a:r>
              <a:rPr lang="en-US" dirty="0" smtClean="0"/>
              <a:t>Before you start making changes to the way memory and threads are configured, make sure you’ve already looked at the general server and network performance issues</a:t>
            </a:r>
          </a:p>
          <a:p>
            <a:endParaRPr lang="en-US" dirty="0"/>
          </a:p>
          <a:p>
            <a:pPr marL="342900" indent="-342900">
              <a:buFont typeface="Arial" panose="020B0604020202020204" pitchFamily="34" charset="0"/>
              <a:buChar char="•"/>
            </a:pPr>
            <a:r>
              <a:rPr lang="en-US" dirty="0" smtClean="0"/>
              <a:t>Make sure the server is well configured for the task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Make sure the network is sized for the content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Suggested Session: Domino Performance In the Real World</a:t>
            </a:r>
          </a:p>
          <a:p>
            <a:pPr marL="741786" lvl="1" indent="-342900">
              <a:buFont typeface="Arial" panose="020B0604020202020204" pitchFamily="34" charset="0"/>
              <a:buChar char="•"/>
            </a:pPr>
            <a:r>
              <a:rPr lang="en-US" dirty="0" err="1" smtClean="0"/>
              <a:t>Admincamp</a:t>
            </a:r>
            <a:r>
              <a:rPr lang="en-US" dirty="0" smtClean="0"/>
              <a:t> 2014 - Wednesday at 11:00 (or from my website)</a:t>
            </a:r>
          </a:p>
        </p:txBody>
      </p:sp>
    </p:spTree>
    <p:extLst>
      <p:ext uri="{BB962C8B-B14F-4D97-AF65-F5344CB8AC3E}">
        <p14:creationId xmlns:p14="http://schemas.microsoft.com/office/powerpoint/2010/main" val="159647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Wide HTTP Settings - Basics</a:t>
            </a:r>
            <a:endParaRPr lang="en-US" dirty="0"/>
          </a:p>
        </p:txBody>
      </p:sp>
      <p:sp>
        <p:nvSpPr>
          <p:cNvPr id="3" name="Content Placeholder 2"/>
          <p:cNvSpPr>
            <a:spLocks noGrp="1"/>
          </p:cNvSpPr>
          <p:nvPr>
            <p:ph idx="1"/>
          </p:nvPr>
        </p:nvSpPr>
        <p:spPr>
          <a:xfrm>
            <a:off x="539750" y="1130303"/>
            <a:ext cx="4794250" cy="5271170"/>
          </a:xfrm>
        </p:spPr>
        <p:txBody>
          <a:bodyPr/>
          <a:lstStyle/>
          <a:p>
            <a:pPr marL="342900" indent="-342900">
              <a:buFont typeface="Arial" panose="020B0604020202020204" pitchFamily="34" charset="0"/>
              <a:buChar char="•"/>
            </a:pPr>
            <a:r>
              <a:rPr lang="en-US" dirty="0" smtClean="0"/>
              <a:t>Host Name is used by the server when generating references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DNS Lookups only need to be on if you are logging and want the DNS name of the requesting clients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The Number of Active Threads is critical for performance tuning!</a:t>
            </a:r>
          </a:p>
          <a:p>
            <a:pPr marL="741786" lvl="1" indent="-342900">
              <a:buFont typeface="Arial" panose="020B0604020202020204" pitchFamily="34" charset="0"/>
              <a:buChar char="•"/>
            </a:pPr>
            <a:r>
              <a:rPr lang="en-US" dirty="0" smtClean="0"/>
              <a:t>We will visit this setting at length</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345757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331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Deciding How Many Threads to Allocate</a:t>
            </a:r>
            <a:endParaRPr lang="en-US" smtClean="0"/>
          </a:p>
        </p:txBody>
      </p:sp>
      <p:sp>
        <p:nvSpPr>
          <p:cNvPr id="3" name="Text Placeholder 2"/>
          <p:cNvSpPr>
            <a:spLocks noGrp="1"/>
          </p:cNvSpPr>
          <p:nvPr>
            <p:ph type="body" idx="1"/>
          </p:nvPr>
        </p:nvSpPr>
        <p:spPr/>
        <p:txBody>
          <a:bodyPr/>
          <a:lstStyle/>
          <a:p>
            <a:pPr marL="0" lvl="0" indent="0"/>
            <a:r>
              <a:rPr lang="en-US" dirty="0">
                <a:latin typeface="Times New Roman"/>
              </a:rPr>
              <a:t>Thread pooling means waiting for page loads</a:t>
            </a:r>
          </a:p>
          <a:p>
            <a:pPr marL="741786" lvl="1" indent="-342900">
              <a:buFont typeface="Arial" panose="020B0604020202020204" pitchFamily="34" charset="0"/>
              <a:buChar char="•"/>
            </a:pPr>
            <a:r>
              <a:rPr lang="en-US" dirty="0">
                <a:latin typeface="Times New Roman"/>
              </a:rPr>
              <a:t>Like a line for checkout at the grocery store</a:t>
            </a:r>
          </a:p>
          <a:p>
            <a:pPr lvl="0"/>
            <a:r>
              <a:rPr lang="en-US" dirty="0" smtClean="0"/>
              <a:t>Up to 40k Per Thread</a:t>
            </a:r>
          </a:p>
          <a:p>
            <a:pPr lvl="1"/>
            <a:r>
              <a:rPr lang="en-US" dirty="0" smtClean="0"/>
              <a:t>Can be an issue – especially on 32 bit servers</a:t>
            </a:r>
          </a:p>
          <a:p>
            <a:pPr lvl="0"/>
            <a:r>
              <a:rPr lang="en-US" dirty="0" smtClean="0"/>
              <a:t>Show Statistics to determine need</a:t>
            </a:r>
          </a:p>
          <a:p>
            <a:pPr lvl="1"/>
            <a:r>
              <a:rPr lang="en-US" dirty="0" err="1" smtClean="0"/>
              <a:t>Domino.threads.active.peak</a:t>
            </a:r>
            <a:endParaRPr lang="en-US" dirty="0" smtClean="0"/>
          </a:p>
          <a:p>
            <a:pPr lvl="1"/>
            <a:r>
              <a:rPr lang="en-US" dirty="0" err="1" smtClean="0"/>
              <a:t>http.currentconnections</a:t>
            </a:r>
            <a:endParaRPr lang="en-US" dirty="0" smtClean="0"/>
          </a:p>
          <a:p>
            <a:pPr lvl="1"/>
            <a:r>
              <a:rPr lang="en-US" dirty="0" err="1" smtClean="0"/>
              <a:t>http.peakconnection</a:t>
            </a:r>
            <a:endParaRPr lang="en-US" dirty="0" smtClean="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00400"/>
            <a:ext cx="2815668" cy="2314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34438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365F91"/>
                </a:solidFill>
                <a:latin typeface="Times New Roman"/>
              </a:rPr>
              <a:t>Domino HTTP </a:t>
            </a:r>
            <a:r>
              <a:rPr lang="en-US" b="0" i="0" u="none" strike="noStrike" baseline="0" dirty="0" smtClean="0">
                <a:solidFill>
                  <a:srgbClr val="365F91"/>
                </a:solidFill>
                <a:latin typeface="Times New Roman"/>
              </a:rPr>
              <a:t>Threads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latin typeface="Times New Roman"/>
              </a:rPr>
              <a:t>One web page may require several threads</a:t>
            </a:r>
          </a:p>
          <a:p>
            <a:pPr marL="741786" lvl="1" indent="-342900">
              <a:buFont typeface="Arial" panose="020B0604020202020204" pitchFamily="34" charset="0"/>
              <a:buChar char="•"/>
            </a:pPr>
            <a:r>
              <a:rPr lang="en-US" dirty="0" smtClean="0">
                <a:latin typeface="Times New Roman"/>
              </a:rPr>
              <a:t>One thread per </a:t>
            </a:r>
            <a:r>
              <a:rPr lang="en-US" dirty="0">
                <a:latin typeface="Times New Roman"/>
              </a:rPr>
              <a:t>HTTP/HTTPS </a:t>
            </a:r>
            <a:r>
              <a:rPr lang="en-US" dirty="0" smtClean="0">
                <a:latin typeface="Times New Roman"/>
              </a:rPr>
              <a:t>Request</a:t>
            </a:r>
          </a:p>
          <a:p>
            <a:pPr marL="1142112" lvl="2" indent="-342900">
              <a:buFont typeface="Arial" panose="020B0604020202020204" pitchFamily="34" charset="0"/>
              <a:buChar char="•"/>
            </a:pPr>
            <a:r>
              <a:rPr lang="en-US" dirty="0" smtClean="0">
                <a:latin typeface="Times New Roman"/>
              </a:rPr>
              <a:t>Including every image, script, and style sheet</a:t>
            </a:r>
            <a:endParaRPr lang="en-US" dirty="0">
              <a:latin typeface="Times New Roman"/>
            </a:endParaRPr>
          </a:p>
          <a:p>
            <a:pPr marL="741786" lvl="1" indent="-342900">
              <a:buFont typeface="Arial" panose="020B0604020202020204" pitchFamily="34" charset="0"/>
              <a:buChar char="•"/>
            </a:pPr>
            <a:r>
              <a:rPr lang="en-US" dirty="0" smtClean="0">
                <a:latin typeface="Times New Roman"/>
              </a:rPr>
              <a:t>Any agent uses a thread of it’s own</a:t>
            </a:r>
          </a:p>
          <a:p>
            <a:pPr marL="1142112" lvl="2" indent="-342900">
              <a:buFont typeface="Arial" panose="020B0604020202020204" pitchFamily="34" charset="0"/>
              <a:buChar char="•"/>
            </a:pPr>
            <a:r>
              <a:rPr lang="en-US" dirty="0" smtClean="0">
                <a:latin typeface="Times New Roman"/>
              </a:rPr>
              <a:t>Including WQO and WQS agents</a:t>
            </a:r>
            <a:endParaRPr lang="en-US" dirty="0">
              <a:latin typeface="Times New Roman"/>
            </a:endParaRPr>
          </a:p>
          <a:p>
            <a:pPr marL="342900" lvl="0" indent="-342900">
              <a:buFont typeface="Arial" panose="020B0604020202020204" pitchFamily="34" charset="0"/>
              <a:buChar char="•"/>
            </a:pPr>
            <a:r>
              <a:rPr lang="en-US" dirty="0" smtClean="0">
                <a:latin typeface="Times New Roman"/>
              </a:rPr>
              <a:t>Traveler uses 1 thread per device</a:t>
            </a:r>
          </a:p>
          <a:p>
            <a:pPr marL="342900" indent="-342900">
              <a:buFont typeface="Arial" panose="020B0604020202020204" pitchFamily="34" charset="0"/>
              <a:buChar char="•"/>
            </a:pPr>
            <a:r>
              <a:rPr lang="en-US" dirty="0" smtClean="0">
                <a:latin typeface="Times New Roman"/>
              </a:rPr>
              <a:t>Domino default is </a:t>
            </a:r>
            <a:r>
              <a:rPr lang="en-US" b="1" u="sng" dirty="0" smtClean="0">
                <a:latin typeface="Times New Roman"/>
              </a:rPr>
              <a:t>40</a:t>
            </a:r>
            <a:r>
              <a:rPr lang="en-US" dirty="0" smtClean="0">
                <a:latin typeface="Times New Roman"/>
              </a:rPr>
              <a:t> threads</a:t>
            </a:r>
          </a:p>
          <a:p>
            <a:pPr marL="342900" indent="-342900">
              <a:buFont typeface="Arial" panose="020B0604020202020204" pitchFamily="34" charset="0"/>
              <a:buChar char="•"/>
            </a:pPr>
            <a:r>
              <a:rPr lang="en-US" b="0" i="0" u="none" strike="noStrike" baseline="0" dirty="0" smtClean="0">
                <a:latin typeface="Times New Roman"/>
              </a:rPr>
              <a:t>Traveler will change this using an INI parameter</a:t>
            </a:r>
          </a:p>
          <a:p>
            <a:pPr marL="741786" lvl="1" indent="-342900">
              <a:buFont typeface="Arial" panose="020B0604020202020204" pitchFamily="34" charset="0"/>
              <a:buChar char="•"/>
            </a:pPr>
            <a:r>
              <a:rPr lang="en-US" dirty="0"/>
              <a:t>NTS_MAX_HTTP_THREADS</a:t>
            </a:r>
            <a:endParaRPr lang="en-US" b="0" i="0" u="none" strike="noStrike" baseline="0" dirty="0" smtClean="0">
              <a:latin typeface="Times New Roman"/>
            </a:endParaRPr>
          </a:p>
          <a:p>
            <a:pPr marL="741786" lvl="1" indent="-342900">
              <a:buFont typeface="Arial" panose="020B0604020202020204" pitchFamily="34" charset="0"/>
              <a:buChar char="•"/>
            </a:pPr>
            <a:r>
              <a:rPr lang="en-US" b="0" i="0" u="none" strike="noStrike" baseline="0" dirty="0" smtClean="0">
                <a:latin typeface="Times New Roman"/>
              </a:rPr>
              <a:t>32 bit</a:t>
            </a:r>
            <a:r>
              <a:rPr lang="en-US" b="0" i="0" u="none" strike="noStrike" dirty="0" smtClean="0">
                <a:latin typeface="Times New Roman"/>
              </a:rPr>
              <a:t> </a:t>
            </a:r>
            <a:r>
              <a:rPr lang="en-US" b="0" i="0" u="none" strike="noStrike" baseline="0" dirty="0" smtClean="0">
                <a:latin typeface="Times New Roman"/>
              </a:rPr>
              <a:t>Traveler</a:t>
            </a:r>
            <a:r>
              <a:rPr lang="en-US" b="0" i="0" u="none" strike="noStrike" dirty="0" smtClean="0">
                <a:latin typeface="Times New Roman"/>
              </a:rPr>
              <a:t> Server: 100</a:t>
            </a:r>
          </a:p>
          <a:p>
            <a:pPr marL="741786" lvl="1" indent="-342900">
              <a:buFont typeface="Arial" panose="020B0604020202020204" pitchFamily="34" charset="0"/>
              <a:buChar char="•"/>
            </a:pPr>
            <a:r>
              <a:rPr lang="en-US" baseline="0" dirty="0" smtClean="0">
                <a:latin typeface="Times New Roman"/>
              </a:rPr>
              <a:t>64 bit Traveler</a:t>
            </a:r>
            <a:r>
              <a:rPr lang="en-US" dirty="0" smtClean="0">
                <a:latin typeface="Times New Roman"/>
              </a:rPr>
              <a:t> Server: 400</a:t>
            </a:r>
            <a:endParaRPr lang="en-US" b="0" i="0" u="none" strike="noStrike" baseline="0" dirty="0" smtClean="0">
              <a:latin typeface="Times New Roman"/>
            </a:endParaRPr>
          </a:p>
        </p:txBody>
      </p:sp>
      <p:sp>
        <p:nvSpPr>
          <p:cNvPr id="4" name="AutoShape 2" descr="http://www-10.lotus.com/ldd/dominowiki.nsf/xsp/.ibmmodres/persistence/DominoDoc-A2536-content/_1_14117390348130-102A.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10.lotus.com/ldd/dominowiki.nsf/xsp/.ibmmodres/persistence/DominoDoc-A2536-content/_1_14117390348130-102A.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10.lotus.com/ldd/dominowiki.nsf/xsp/.ibmmodres/persistence/DominoDoc-A2536-content/_1_14117390348130-244A.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10.lotus.com/ldd/dominowiki.nsf/xsp/.ibmmodres/persistence/DominoDoc-A2536-content/_1_14117390348130-244A.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32866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Wide Settings</a:t>
            </a:r>
            <a:endParaRPr lang="en-US" dirty="0"/>
          </a:p>
        </p:txBody>
      </p:sp>
      <p:sp>
        <p:nvSpPr>
          <p:cNvPr id="3" name="Text Placeholder 2"/>
          <p:cNvSpPr>
            <a:spLocks noGrp="1"/>
          </p:cNvSpPr>
          <p:nvPr>
            <p:ph type="body" idx="1"/>
          </p:nvPr>
        </p:nvSpPr>
        <p:spPr/>
        <p:txBody>
          <a:bodyPr/>
          <a:lstStyle/>
          <a:p>
            <a:pPr marL="342900" lvl="0" indent="-342900">
              <a:buFont typeface="Arial" panose="020B0604020202020204" pitchFamily="34" charset="0"/>
              <a:buChar char="•"/>
            </a:pPr>
            <a:r>
              <a:rPr lang="en-US" dirty="0" smtClean="0"/>
              <a:t>Listen Queue Size</a:t>
            </a:r>
          </a:p>
          <a:p>
            <a:pPr marL="741786" lvl="1" indent="-342900">
              <a:buFont typeface="Arial" panose="020B0604020202020204" pitchFamily="34" charset="0"/>
              <a:buChar char="•"/>
            </a:pPr>
            <a:r>
              <a:rPr lang="en-US" dirty="0" smtClean="0"/>
              <a:t>This is all the sessions waiting for an active thread</a:t>
            </a:r>
          </a:p>
          <a:p>
            <a:pPr marL="741786" lvl="1" indent="-342900">
              <a:buFont typeface="Arial" panose="020B0604020202020204" pitchFamily="34" charset="0"/>
              <a:buChar char="•"/>
            </a:pPr>
            <a:r>
              <a:rPr lang="en-US" dirty="0" smtClean="0"/>
              <a:t>Setting it higher will probably hurt, not help</a:t>
            </a:r>
          </a:p>
          <a:p>
            <a:pPr marL="741786" lvl="1" indent="-342900">
              <a:buFont typeface="Arial" panose="020B0604020202020204" pitchFamily="34" charset="0"/>
              <a:buChar char="•"/>
            </a:pPr>
            <a:r>
              <a:rPr lang="en-US" dirty="0" smtClean="0"/>
              <a:t>The operating system also limits the queue size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Maximum Number of concurrent sessions</a:t>
            </a:r>
          </a:p>
          <a:p>
            <a:pPr marL="741786" lvl="1" indent="-342900">
              <a:buFont typeface="Arial" panose="020B0604020202020204" pitchFamily="34" charset="0"/>
              <a:buChar char="•"/>
            </a:pPr>
            <a:r>
              <a:rPr lang="en-US" dirty="0" smtClean="0"/>
              <a:t>Very little documentation available</a:t>
            </a:r>
          </a:p>
          <a:p>
            <a:pPr marL="741786" lvl="1" indent="-342900">
              <a:buFont typeface="Arial" panose="020B0604020202020204" pitchFamily="34" charset="0"/>
              <a:buChar char="•"/>
            </a:pPr>
            <a:r>
              <a:rPr lang="en-US" dirty="0" smtClean="0"/>
              <a:t>Should be at least as high as the number of threads</a:t>
            </a:r>
          </a:p>
          <a:p>
            <a:pPr marL="741786" lvl="1" indent="-342900">
              <a:buFont typeface="Arial" panose="020B0604020202020204" pitchFamily="34" charset="0"/>
              <a:buChar char="•"/>
            </a:pPr>
            <a:r>
              <a:rPr lang="en-US" dirty="0" smtClean="0"/>
              <a:t>Probably best to leave it alone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Persistent Connections</a:t>
            </a:r>
          </a:p>
          <a:p>
            <a:pPr marL="741786" lvl="1" indent="-342900">
              <a:buFont typeface="Arial" panose="020B0604020202020204" pitchFamily="34" charset="0"/>
              <a:buChar char="•"/>
            </a:pPr>
            <a:r>
              <a:rPr lang="en-US" dirty="0" smtClean="0"/>
              <a:t>Disable on most server after version 5</a:t>
            </a:r>
          </a:p>
          <a:p>
            <a:pPr marL="741786" lvl="1" indent="-342900">
              <a:buFont typeface="Arial" panose="020B0604020202020204" pitchFamily="34" charset="0"/>
              <a:buChar char="•"/>
            </a:pPr>
            <a:r>
              <a:rPr lang="en-US" dirty="0" smtClean="0"/>
              <a:t>It is now faster to re-establish the session than hold it open</a:t>
            </a:r>
            <a:endParaRPr lang="en-US" dirty="0"/>
          </a:p>
          <a:p>
            <a:endParaRPr lang="en-US"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07072"/>
            <a:ext cx="183832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334000"/>
            <a:ext cx="2333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627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Domino Thread Pooling Methods</a:t>
            </a:r>
            <a:endParaRPr lang="en-US" dirty="0" smtClean="0"/>
          </a:p>
        </p:txBody>
      </p:sp>
      <p:sp>
        <p:nvSpPr>
          <p:cNvPr id="3" name="Text Placeholder 2"/>
          <p:cNvSpPr>
            <a:spLocks noGrp="1"/>
          </p:cNvSpPr>
          <p:nvPr>
            <p:ph type="body" idx="1"/>
          </p:nvPr>
        </p:nvSpPr>
        <p:spPr/>
        <p:txBody>
          <a:bodyPr>
            <a:normAutofit/>
          </a:bodyPr>
          <a:lstStyle/>
          <a:p>
            <a:pPr lvl="0"/>
            <a:r>
              <a:rPr lang="en-US" dirty="0" smtClean="0"/>
              <a:t>Configured in the NOTES.INI</a:t>
            </a:r>
          </a:p>
          <a:p>
            <a:pPr lvl="1"/>
            <a:r>
              <a:rPr lang="en-US" dirty="0" err="1" smtClean="0"/>
              <a:t>HTTPQueueMethod</a:t>
            </a:r>
            <a:r>
              <a:rPr lang="en-US" dirty="0" smtClean="0"/>
              <a:t> = 0</a:t>
            </a:r>
          </a:p>
          <a:p>
            <a:pPr lvl="2"/>
            <a:r>
              <a:rPr lang="en-US" dirty="0" smtClean="0"/>
              <a:t>Default Prior to 8.5.1</a:t>
            </a:r>
          </a:p>
          <a:p>
            <a:pPr lvl="2"/>
            <a:r>
              <a:rPr lang="en-US" dirty="0" smtClean="0"/>
              <a:t>Simple Round Robin – You get in the next line regardless of how many are in it already</a:t>
            </a:r>
          </a:p>
          <a:p>
            <a:pPr lvl="2"/>
            <a:r>
              <a:rPr lang="en-US" dirty="0" smtClean="0"/>
              <a:t>If you get in the wrong line, you wait, even if another line is open</a:t>
            </a:r>
          </a:p>
          <a:p>
            <a:pPr lvl="1"/>
            <a:r>
              <a:rPr lang="en-US" dirty="0" err="1" smtClean="0"/>
              <a:t>HTTPQueueMethod</a:t>
            </a:r>
            <a:r>
              <a:rPr lang="en-US" dirty="0" smtClean="0"/>
              <a:t> = 1</a:t>
            </a:r>
          </a:p>
          <a:p>
            <a:pPr lvl="2"/>
            <a:r>
              <a:rPr lang="en-US" dirty="0" smtClean="0"/>
              <a:t>Optimized Line Assignments – You get put in the shortest line at the time you arrive</a:t>
            </a:r>
          </a:p>
          <a:p>
            <a:pPr lvl="2"/>
            <a:r>
              <a:rPr lang="en-US" dirty="0" smtClean="0"/>
              <a:t>If your line takes a long time, you’re stuck in it</a:t>
            </a:r>
          </a:p>
          <a:p>
            <a:pPr lvl="1"/>
            <a:r>
              <a:rPr lang="en-US" dirty="0" err="1" smtClean="0"/>
              <a:t>HTTPQueueMethod</a:t>
            </a:r>
            <a:r>
              <a:rPr lang="en-US" dirty="0" smtClean="0"/>
              <a:t> = 2</a:t>
            </a:r>
          </a:p>
          <a:p>
            <a:pPr lvl="2"/>
            <a:r>
              <a:rPr lang="en-US" dirty="0" smtClean="0"/>
              <a:t>Default For 8.5.1+</a:t>
            </a:r>
          </a:p>
          <a:p>
            <a:pPr lvl="2"/>
            <a:r>
              <a:rPr lang="en-US" dirty="0" smtClean="0"/>
              <a:t>There is only one line, each request gets the next available thread</a:t>
            </a:r>
            <a:endParaRPr lang="en-US" dirty="0" smtClean="0"/>
          </a:p>
        </p:txBody>
      </p:sp>
    </p:spTree>
    <p:extLst>
      <p:ext uri="{BB962C8B-B14F-4D97-AF65-F5344CB8AC3E}">
        <p14:creationId xmlns:p14="http://schemas.microsoft.com/office/powerpoint/2010/main" val="41321271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Tuning HTTP Memory Usage</a:t>
            </a:r>
            <a:endParaRPr lang="en-US" smtClean="0"/>
          </a:p>
        </p:txBody>
      </p:sp>
      <p:sp>
        <p:nvSpPr>
          <p:cNvPr id="3" name="Text Placeholder 2"/>
          <p:cNvSpPr>
            <a:spLocks noGrp="1"/>
          </p:cNvSpPr>
          <p:nvPr>
            <p:ph type="body" idx="1"/>
          </p:nvPr>
        </p:nvSpPr>
        <p:spPr/>
        <p:txBody>
          <a:bodyPr>
            <a:normAutofit lnSpcReduction="10000"/>
          </a:bodyPr>
          <a:lstStyle/>
          <a:p>
            <a:r>
              <a:rPr lang="en-US" dirty="0" err="1" smtClean="0"/>
              <a:t>HTTPUseNotesMemory</a:t>
            </a:r>
            <a:r>
              <a:rPr lang="en-US" dirty="0"/>
              <a:t> &amp; </a:t>
            </a:r>
            <a:r>
              <a:rPr lang="en-US" dirty="0" err="1"/>
              <a:t>iNotesUseNotesMemory</a:t>
            </a:r>
            <a:endParaRPr lang="en-US" dirty="0"/>
          </a:p>
          <a:p>
            <a:pPr lvl="1"/>
            <a:r>
              <a:rPr lang="en-US" dirty="0" smtClean="0"/>
              <a:t>Setting to 0 will use the OS memory management routines</a:t>
            </a:r>
          </a:p>
          <a:p>
            <a:pPr lvl="2"/>
            <a:r>
              <a:rPr lang="en-US" dirty="0" smtClean="0"/>
              <a:t>Better memory utilization &amp; performance (slight)</a:t>
            </a:r>
          </a:p>
          <a:p>
            <a:pPr lvl="2"/>
            <a:r>
              <a:rPr lang="en-US" dirty="0" smtClean="0"/>
              <a:t>Less debugging information available</a:t>
            </a:r>
            <a:endParaRPr lang="en-US" dirty="0" smtClean="0"/>
          </a:p>
          <a:p>
            <a:pPr lvl="0"/>
            <a:r>
              <a:rPr lang="en-US" dirty="0" err="1" smtClean="0"/>
              <a:t>HTTPJVMMaxHeapSize</a:t>
            </a:r>
            <a:endParaRPr lang="en-US" dirty="0" smtClean="0"/>
          </a:p>
          <a:p>
            <a:pPr lvl="1"/>
            <a:r>
              <a:rPr lang="en-US" dirty="0" smtClean="0"/>
              <a:t>Introduced in 8.5 to govern the memory used by the HTTP JVM</a:t>
            </a:r>
          </a:p>
          <a:p>
            <a:pPr lvl="1"/>
            <a:r>
              <a:rPr lang="en-US" dirty="0" err="1" smtClean="0"/>
              <a:t>JavaMaxHeapSize</a:t>
            </a:r>
            <a:r>
              <a:rPr lang="en-US" dirty="0"/>
              <a:t> </a:t>
            </a:r>
            <a:r>
              <a:rPr lang="en-US" dirty="0" smtClean="0"/>
              <a:t>is similar but applies to all JVM processes</a:t>
            </a:r>
            <a:endParaRPr lang="en-US" dirty="0"/>
          </a:p>
          <a:p>
            <a:pPr lvl="1"/>
            <a:r>
              <a:rPr lang="en-US" dirty="0"/>
              <a:t>The default value in 8.5 is 256Mb</a:t>
            </a:r>
          </a:p>
          <a:p>
            <a:pPr lvl="1"/>
            <a:r>
              <a:rPr lang="en-US" dirty="0"/>
              <a:t>The default value in 8.5.2 is 64Mb</a:t>
            </a:r>
          </a:p>
          <a:p>
            <a:pPr lvl="1"/>
            <a:r>
              <a:rPr lang="en-US" dirty="0"/>
              <a:t>On IBM </a:t>
            </a:r>
            <a:r>
              <a:rPr lang="en-US" dirty="0" err="1"/>
              <a:t>iSeries</a:t>
            </a:r>
            <a:r>
              <a:rPr lang="en-US" dirty="0"/>
              <a:t> 256Mb is </a:t>
            </a:r>
            <a:r>
              <a:rPr lang="en-US" dirty="0" smtClean="0"/>
              <a:t>required</a:t>
            </a:r>
          </a:p>
          <a:p>
            <a:pPr lvl="1"/>
            <a:r>
              <a:rPr lang="en-US" dirty="0" smtClean="0"/>
              <a:t>On 64 bit machines with plenty of memory you can set much higher</a:t>
            </a:r>
          </a:p>
          <a:p>
            <a:pPr lvl="0"/>
            <a:r>
              <a:rPr lang="en-US" dirty="0" err="1" smtClean="0"/>
              <a:t>JavaStackSize</a:t>
            </a:r>
            <a:endParaRPr lang="en-US" dirty="0" smtClean="0"/>
          </a:p>
          <a:p>
            <a:pPr lvl="1"/>
            <a:r>
              <a:rPr lang="en-US" dirty="0" smtClean="0"/>
              <a:t>Default is 409600 (400kb)</a:t>
            </a:r>
          </a:p>
          <a:p>
            <a:pPr lvl="1"/>
            <a:r>
              <a:rPr lang="en-US" dirty="0" smtClean="0"/>
              <a:t>You only need to increase </a:t>
            </a:r>
            <a:r>
              <a:rPr lang="en-US" dirty="0" smtClean="0"/>
              <a:t>this if your has deeply nested function calls and recursive algorithms.</a:t>
            </a:r>
            <a:endParaRPr lang="en-US" dirty="0" smtClean="0"/>
          </a:p>
        </p:txBody>
      </p:sp>
    </p:spTree>
    <p:extLst>
      <p:ext uri="{BB962C8B-B14F-4D97-AF65-F5344CB8AC3E}">
        <p14:creationId xmlns:p14="http://schemas.microsoft.com/office/powerpoint/2010/main" val="7074211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Important Files</a:t>
            </a:r>
            <a:endParaRPr lang="en-US" smtClean="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149726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HTTPD.CNF</a:t>
            </a:r>
            <a:endParaRPr lang="en-US" smtClean="0"/>
          </a:p>
        </p:txBody>
      </p:sp>
      <p:sp>
        <p:nvSpPr>
          <p:cNvPr id="5" name="Text Placeholder 4"/>
          <p:cNvSpPr>
            <a:spLocks noGrp="1"/>
          </p:cNvSpPr>
          <p:nvPr>
            <p:ph type="body" idx="1"/>
          </p:nvPr>
        </p:nvSpPr>
        <p:spPr/>
        <p:txBody>
          <a:bodyPr/>
          <a:lstStyle/>
          <a:p>
            <a:pPr marL="342900" indent="-342900">
              <a:buFont typeface="Arial" panose="020B0604020202020204" pitchFamily="34" charset="0"/>
              <a:buChar char="•"/>
            </a:pPr>
            <a:r>
              <a:rPr lang="en-US" dirty="0" smtClean="0"/>
              <a:t>MIME type configuration</a:t>
            </a:r>
          </a:p>
          <a:p>
            <a:pPr marL="342900" indent="-342900">
              <a:buFont typeface="Arial" panose="020B0604020202020204" pitchFamily="34" charset="0"/>
              <a:buChar char="•"/>
            </a:pPr>
            <a:r>
              <a:rPr lang="en-US" dirty="0" smtClean="0"/>
              <a:t>If you make changes mark the file read-only</a:t>
            </a:r>
            <a:r>
              <a:rPr lang="en-US" dirty="0"/>
              <a:t> </a:t>
            </a:r>
            <a:r>
              <a:rPr lang="en-US" dirty="0" smtClean="0"/>
              <a:t>and back it up</a:t>
            </a:r>
            <a:endParaRPr lang="en-US" dirty="0"/>
          </a:p>
          <a:p>
            <a:pPr marL="342900" indent="-342900">
              <a:buFont typeface="Arial" panose="020B0604020202020204" pitchFamily="34" charset="0"/>
              <a:buChar char="•"/>
            </a:pPr>
            <a:r>
              <a:rPr lang="en-US" dirty="0" smtClean="0"/>
              <a:t>This file will be over-written during server upgrades</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1" y="2667000"/>
            <a:ext cx="78771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319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BROWSER.CNF</a:t>
            </a:r>
            <a:endParaRPr lang="en-US" smtClean="0"/>
          </a:p>
        </p:txBody>
      </p:sp>
      <p:sp>
        <p:nvSpPr>
          <p:cNvPr id="5" name="Text Placeholder 4"/>
          <p:cNvSpPr>
            <a:spLocks noGrp="1"/>
          </p:cNvSpPr>
          <p:nvPr>
            <p:ph type="body" idx="1"/>
          </p:nvPr>
        </p:nvSpPr>
        <p:spPr/>
        <p:txBody>
          <a:bodyPr/>
          <a:lstStyle/>
          <a:p>
            <a:pPr marL="0" indent="0"/>
            <a:r>
              <a:rPr lang="en-US" dirty="0" smtClean="0"/>
              <a:t>Tells DOMINO what kind of output it can generate based on the “User-Agent” header in the request</a:t>
            </a:r>
          </a:p>
          <a:p>
            <a:pPr marL="342900" indent="-342900">
              <a:buFont typeface="Arial" panose="020B0604020202020204" pitchFamily="34" charset="0"/>
              <a:buChar char="•"/>
            </a:pPr>
            <a:r>
              <a:rPr lang="en-US" dirty="0" smtClean="0"/>
              <a:t>You probably don’t want to change this</a:t>
            </a:r>
            <a:endParaRPr lang="en-US" dirty="0"/>
          </a:p>
          <a:p>
            <a:pPr marL="342900" indent="-342900">
              <a:buFont typeface="Arial" panose="020B0604020202020204" pitchFamily="34" charset="0"/>
              <a:buChar char="•"/>
            </a:pPr>
            <a:r>
              <a:rPr lang="en-US" dirty="0" smtClean="0"/>
              <a:t>If </a:t>
            </a:r>
            <a:r>
              <a:rPr lang="en-US" dirty="0"/>
              <a:t>you make changes mark the file read-only and back it up</a:t>
            </a:r>
          </a:p>
          <a:p>
            <a:pPr marL="342900" indent="-342900">
              <a:buFont typeface="Arial" panose="020B0604020202020204" pitchFamily="34" charset="0"/>
              <a:buChar char="•"/>
            </a:pPr>
            <a:r>
              <a:rPr lang="en-US" dirty="0"/>
              <a:t>This file will be over-written during server upgrades</a:t>
            </a:r>
          </a:p>
          <a:p>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82100" cy="2800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20557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Clustering and Failover</a:t>
            </a:r>
            <a:endParaRPr lang="en-US" smtClean="0"/>
          </a:p>
        </p:txBody>
      </p:sp>
      <p:sp>
        <p:nvSpPr>
          <p:cNvPr id="3" name="Text Placeholder 2"/>
          <p:cNvSpPr>
            <a:spLocks noGrp="1"/>
          </p:cNvSpPr>
          <p:nvPr>
            <p:ph type="body" idx="1"/>
          </p:nvPr>
        </p:nvSpPr>
        <p:spPr/>
        <p:txBody>
          <a:bodyPr/>
          <a:lstStyle/>
          <a:p>
            <a:pPr lvl="0"/>
            <a:r>
              <a:rPr lang="en-US" smtClean="0"/>
              <a:t>Do Not Cluster Traveler</a:t>
            </a:r>
          </a:p>
          <a:p>
            <a:pPr lvl="1"/>
            <a:r>
              <a:rPr lang="en-US" smtClean="0"/>
              <a:t>Unless you fully configure Traveler High Availability</a:t>
            </a:r>
          </a:p>
          <a:p>
            <a:pPr lvl="1"/>
            <a:r>
              <a:rPr lang="en-US" smtClean="0"/>
              <a:t>Traveler High Availability is another presentation </a:t>
            </a:r>
          </a:p>
          <a:p>
            <a:pPr lvl="0"/>
            <a:r>
              <a:rPr lang="en-US" smtClean="0"/>
              <a:t>Clustering HTTP with ICM</a:t>
            </a:r>
          </a:p>
          <a:p>
            <a:pPr lvl="1"/>
            <a:r>
              <a:rPr lang="en-US" smtClean="0"/>
              <a:t>Web Site Host Name points to the server running ICM</a:t>
            </a:r>
          </a:p>
          <a:p>
            <a:pPr lvl="1"/>
            <a:r>
              <a:rPr lang="en-US" smtClean="0"/>
              <a:t>ICM Probes and monitors configured cluster servers</a:t>
            </a:r>
          </a:p>
          <a:p>
            <a:pPr lvl="1"/>
            <a:r>
              <a:rPr lang="en-US" smtClean="0"/>
              <a:t>ICM is included in your Domino Licensing</a:t>
            </a:r>
          </a:p>
          <a:p>
            <a:pPr lvl="0"/>
            <a:r>
              <a:rPr lang="en-US" smtClean="0"/>
              <a:t>Third party load balancers</a:t>
            </a:r>
          </a:p>
          <a:p>
            <a:pPr lvl="1"/>
            <a:r>
              <a:rPr lang="en-US" smtClean="0"/>
              <a:t>BIG IP</a:t>
            </a:r>
          </a:p>
          <a:p>
            <a:pPr lvl="1"/>
            <a:r>
              <a:rPr lang="en-US" smtClean="0"/>
              <a:t>IBM Edge Load Balancer</a:t>
            </a:r>
          </a:p>
          <a:p>
            <a:pPr lvl="1"/>
            <a:r>
              <a:rPr lang="en-US" smtClean="0"/>
              <a:t>Apache Reverse Proxy</a:t>
            </a:r>
            <a:endParaRPr lang="en-US" smtClean="0"/>
          </a:p>
        </p:txBody>
      </p:sp>
    </p:spTree>
    <p:extLst>
      <p:ext uri="{BB962C8B-B14F-4D97-AF65-F5344CB8AC3E}">
        <p14:creationId xmlns:p14="http://schemas.microsoft.com/office/powerpoint/2010/main" val="22168795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Security Tips</a:t>
            </a:r>
            <a:endParaRPr lang="en-US" dirty="0" smtClean="0"/>
          </a:p>
        </p:txBody>
      </p:sp>
      <p:sp>
        <p:nvSpPr>
          <p:cNvPr id="6" name="Text Placeholder 5"/>
          <p:cNvSpPr>
            <a:spLocks noGrp="1"/>
          </p:cNvSpPr>
          <p:nvPr>
            <p:ph type="body" idx="1"/>
          </p:nvPr>
        </p:nvSpPr>
        <p:spPr/>
        <p:txBody>
          <a:bodyPr/>
          <a:lstStyle/>
          <a:p>
            <a:pPr marL="285750" indent="-285750">
              <a:buFont typeface="Arial" charset="0"/>
              <a:buChar char="•"/>
            </a:pPr>
            <a:r>
              <a:rPr lang="en-US" dirty="0" smtClean="0"/>
              <a:t>See Also:  </a:t>
            </a:r>
          </a:p>
          <a:p>
            <a:pPr lvl="1"/>
            <a:r>
              <a:rPr lang="en-US" dirty="0" smtClean="0"/>
              <a:t>“Performing Your Own Domino Security Review” presentation on my website</a:t>
            </a:r>
          </a:p>
          <a:p>
            <a:pPr lvl="1"/>
            <a:endParaRPr lang="en-US" dirty="0"/>
          </a:p>
          <a:p>
            <a:pPr lvl="1"/>
            <a:endParaRPr lang="en-US" dirty="0"/>
          </a:p>
        </p:txBody>
      </p:sp>
    </p:spTree>
    <p:extLst>
      <p:ext uri="{BB962C8B-B14F-4D97-AF65-F5344CB8AC3E}">
        <p14:creationId xmlns:p14="http://schemas.microsoft.com/office/powerpoint/2010/main" val="179937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Wide HTTP Settings </a:t>
            </a:r>
            <a:r>
              <a:rPr lang="en-US" dirty="0" smtClean="0"/>
              <a:t>– Logging</a:t>
            </a:r>
            <a:endParaRPr lang="en-US" dirty="0"/>
          </a:p>
        </p:txBody>
      </p:sp>
      <p:sp>
        <p:nvSpPr>
          <p:cNvPr id="4" name="Content Placeholder 3"/>
          <p:cNvSpPr>
            <a:spLocks noGrp="1"/>
          </p:cNvSpPr>
          <p:nvPr>
            <p:ph idx="1"/>
          </p:nvPr>
        </p:nvSpPr>
        <p:spPr>
          <a:xfrm>
            <a:off x="539750" y="1130303"/>
            <a:ext cx="5632450" cy="3289297"/>
          </a:xfrm>
        </p:spPr>
        <p:txBody>
          <a:bodyPr/>
          <a:lstStyle/>
          <a:p>
            <a:r>
              <a:rPr lang="en-US" dirty="0" smtClean="0"/>
              <a:t>DOMLOG seems convenient but gets very</a:t>
            </a:r>
          </a:p>
          <a:p>
            <a:r>
              <a:rPr lang="en-US" dirty="0" smtClean="0"/>
              <a:t>Big very fast – Use sparingly or not at all</a:t>
            </a:r>
          </a:p>
          <a:p>
            <a:endParaRPr lang="en-US" dirty="0"/>
          </a:p>
          <a:p>
            <a:r>
              <a:rPr lang="en-US" dirty="0" smtClean="0"/>
              <a:t>Use Standardized log files</a:t>
            </a:r>
          </a:p>
          <a:p>
            <a:pPr marL="342900" indent="-342900">
              <a:buFont typeface="Arial" panose="020B0604020202020204" pitchFamily="34" charset="0"/>
              <a:buChar char="•"/>
            </a:pPr>
            <a:r>
              <a:rPr lang="en-US" dirty="0" smtClean="0"/>
              <a:t>Can be compatible with analysis tools</a:t>
            </a:r>
          </a:p>
          <a:p>
            <a:pPr marL="342900" indent="-342900">
              <a:buFont typeface="Arial" panose="020B0604020202020204" pitchFamily="34" charset="0"/>
              <a:buChar char="•"/>
            </a:pPr>
            <a:r>
              <a:rPr lang="en-US" dirty="0" smtClean="0"/>
              <a:t>Write to an alternate drive if possible</a:t>
            </a:r>
          </a:p>
          <a:p>
            <a:pPr marL="342900" indent="-342900">
              <a:buFont typeface="Arial" panose="020B0604020202020204" pitchFamily="34" charset="0"/>
              <a:buChar char="•"/>
            </a:pPr>
            <a:r>
              <a:rPr lang="en-US" dirty="0" smtClean="0"/>
              <a:t>Make sure to remove/rotate them by age</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95400"/>
            <a:ext cx="22860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95800"/>
            <a:ext cx="24574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51" y="4491037"/>
            <a:ext cx="20955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2351" y="4495800"/>
            <a:ext cx="17621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0971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410200" y="2057400"/>
            <a:ext cx="3048000" cy="3200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Rule 1: Don’t Advertise Your Server Type</a:t>
            </a:r>
            <a:endParaRPr lang="en-US" smtClean="0"/>
          </a:p>
        </p:txBody>
      </p:sp>
      <p:sp>
        <p:nvSpPr>
          <p:cNvPr id="3" name="Text Placeholder 2"/>
          <p:cNvSpPr>
            <a:spLocks noGrp="1"/>
          </p:cNvSpPr>
          <p:nvPr>
            <p:ph type="body" idx="1"/>
          </p:nvPr>
        </p:nvSpPr>
        <p:spPr>
          <a:xfrm>
            <a:off x="540000" y="1147801"/>
            <a:ext cx="4870200" cy="5253672"/>
          </a:xfrm>
        </p:spPr>
        <p:txBody>
          <a:bodyPr/>
          <a:lstStyle/>
          <a:p>
            <a:r>
              <a:rPr lang="en-US" dirty="0" err="1" smtClean="0"/>
              <a:t>HttpDisableServerHeader</a:t>
            </a:r>
            <a:r>
              <a:rPr lang="en-US" dirty="0" smtClean="0"/>
              <a:t>=0 (Default)</a:t>
            </a:r>
            <a:endParaRPr lang="en-US" dirty="0"/>
          </a:p>
          <a:p>
            <a:pPr lvl="0"/>
            <a:endParaRPr lang="en-US" dirty="0" smtClean="0"/>
          </a:p>
          <a:p>
            <a:pPr lvl="0"/>
            <a:endParaRPr lang="en-US" dirty="0"/>
          </a:p>
          <a:p>
            <a:pPr lvl="0"/>
            <a:endParaRPr lang="en-US" dirty="0" smtClean="0"/>
          </a:p>
          <a:p>
            <a:pPr lvl="0"/>
            <a:endParaRPr lang="en-US" dirty="0" smtClean="0"/>
          </a:p>
          <a:p>
            <a:pPr lvl="0"/>
            <a:r>
              <a:rPr lang="en-US" dirty="0" err="1" smtClean="0"/>
              <a:t>HttpDisableServerHeader</a:t>
            </a:r>
            <a:r>
              <a:rPr lang="en-US" dirty="0" smtClean="0"/>
              <a:t>=1</a:t>
            </a:r>
          </a:p>
          <a:p>
            <a:pPr lvl="0"/>
            <a:endParaRPr lang="en-US" dirty="0" smtClean="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972" y="3886200"/>
            <a:ext cx="3238500" cy="1495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276225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823" y="3762375"/>
            <a:ext cx="2714625" cy="962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562600" y="2286000"/>
            <a:ext cx="2743200" cy="1477328"/>
          </a:xfrm>
          <a:prstGeom prst="rect">
            <a:avLst/>
          </a:prstGeom>
          <a:noFill/>
        </p:spPr>
        <p:txBody>
          <a:bodyPr wrap="square" rtlCol="0">
            <a:spAutoFit/>
          </a:bodyPr>
          <a:lstStyle/>
          <a:p>
            <a:r>
              <a:rPr lang="en-US" dirty="0" smtClean="0"/>
              <a:t>Once you disable the default You can use an HTTP Response Header rule to use any value you  want for the server</a:t>
            </a:r>
            <a:endParaRPr lang="en-US" dirty="0"/>
          </a:p>
        </p:txBody>
      </p:sp>
    </p:spTree>
    <p:extLst>
      <p:ext uri="{BB962C8B-B14F-4D97-AF65-F5344CB8AC3E}">
        <p14:creationId xmlns:p14="http://schemas.microsoft.com/office/powerpoint/2010/main" val="28638672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Threat Types</a:t>
            </a:r>
            <a:endParaRPr lang="en-US" smtClean="0"/>
          </a:p>
        </p:txBody>
      </p:sp>
      <p:sp>
        <p:nvSpPr>
          <p:cNvPr id="6" name="Text Placeholder 5"/>
          <p:cNvSpPr>
            <a:spLocks noGrp="1"/>
          </p:cNvSpPr>
          <p:nvPr>
            <p:ph type="body" idx="1"/>
          </p:nvPr>
        </p:nvSpPr>
        <p:spPr/>
        <p:txBody>
          <a:bodyPr/>
          <a:lstStyle/>
          <a:p>
            <a:r>
              <a:rPr lang="en-US" dirty="0" smtClean="0"/>
              <a:t>Even paranoid people have enemies</a:t>
            </a:r>
            <a:endParaRPr lang="en-US" dirty="0"/>
          </a:p>
        </p:txBody>
      </p:sp>
    </p:spTree>
    <p:extLst>
      <p:ext uri="{BB962C8B-B14F-4D97-AF65-F5344CB8AC3E}">
        <p14:creationId xmlns:p14="http://schemas.microsoft.com/office/powerpoint/2010/main" val="9301405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Developer Mistakes</a:t>
            </a:r>
            <a:endParaRPr lang="en-US" smtClean="0"/>
          </a:p>
        </p:txBody>
      </p:sp>
      <p:sp>
        <p:nvSpPr>
          <p:cNvPr id="3" name="Text Placeholder 2"/>
          <p:cNvSpPr>
            <a:spLocks noGrp="1"/>
          </p:cNvSpPr>
          <p:nvPr>
            <p:ph type="body" idx="1"/>
          </p:nvPr>
        </p:nvSpPr>
        <p:spPr/>
        <p:txBody>
          <a:bodyPr/>
          <a:lstStyle/>
          <a:p>
            <a:pPr lvl="0"/>
            <a:r>
              <a:rPr lang="en-US" dirty="0" smtClean="0">
                <a:solidFill>
                  <a:srgbClr val="FF0000"/>
                </a:solidFill>
              </a:rPr>
              <a:t>Stability is part of Security</a:t>
            </a:r>
          </a:p>
          <a:p>
            <a:pPr lvl="0"/>
            <a:endParaRPr lang="en-US" dirty="0"/>
          </a:p>
          <a:p>
            <a:pPr lvl="0"/>
            <a:r>
              <a:rPr lang="en-US" dirty="0" smtClean="0"/>
              <a:t>Java &amp; XPages Especially</a:t>
            </a:r>
          </a:p>
          <a:p>
            <a:pPr lvl="1"/>
            <a:r>
              <a:rPr lang="en-US" dirty="0" smtClean="0"/>
              <a:t>Failure to Recycle</a:t>
            </a:r>
          </a:p>
          <a:p>
            <a:pPr lvl="0"/>
            <a:r>
              <a:rPr lang="en-US" dirty="0" smtClean="0"/>
              <a:t>Long Running Agents</a:t>
            </a:r>
          </a:p>
          <a:p>
            <a:pPr lvl="0"/>
            <a:r>
              <a:rPr lang="en-US" dirty="0" smtClean="0"/>
              <a:t>Code in Agents That Eats Resources</a:t>
            </a:r>
          </a:p>
          <a:p>
            <a:pPr lvl="1"/>
            <a:r>
              <a:rPr lang="en-US" dirty="0" smtClean="0"/>
              <a:t>Searching Unindexed Databases</a:t>
            </a:r>
          </a:p>
          <a:p>
            <a:pPr lvl="1"/>
            <a:r>
              <a:rPr lang="en-US" dirty="0" smtClean="0"/>
              <a:t>Massive Document Updates</a:t>
            </a:r>
            <a:endParaRPr lang="en-US" dirty="0" smtClean="0"/>
          </a:p>
        </p:txBody>
      </p:sp>
      <p:pic>
        <p:nvPicPr>
          <p:cNvPr id="33794" name="Picture 2" descr="https://lh3.ggpht.com/8YqwQoe4a4ezp5Ia0rA017oqC8yYUzNJbc0y7RmRt9bKkTy75bpNuqa2pU4AMiNU0bu1=w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71600"/>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068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 in the Middle Attacks</a:t>
            </a:r>
            <a:endParaRPr lang="en-US" smtClean="0"/>
          </a:p>
        </p:txBody>
      </p:sp>
      <p:sp>
        <p:nvSpPr>
          <p:cNvPr id="5" name="Text Placeholder 4"/>
          <p:cNvSpPr>
            <a:spLocks noGrp="1"/>
          </p:cNvSpPr>
          <p:nvPr>
            <p:ph type="body" idx="1"/>
          </p:nvPr>
        </p:nvSpPr>
        <p:spPr/>
        <p:txBody>
          <a:bodyPr/>
          <a:lstStyle/>
          <a:p>
            <a:r>
              <a:rPr lang="en-US" dirty="0" smtClean="0"/>
              <a:t>Your best defense is enforced use of SSL</a:t>
            </a:r>
          </a:p>
          <a:p>
            <a:endParaRPr lang="en-US" dirty="0"/>
          </a:p>
          <a:p>
            <a:r>
              <a:rPr lang="en-US" dirty="0" smtClean="0"/>
              <a:t>Do not run Traveler servers without forcing SSL</a:t>
            </a:r>
            <a:endParaRPr lang="en-US" dirty="0"/>
          </a:p>
        </p:txBody>
      </p:sp>
      <p:pic>
        <p:nvPicPr>
          <p:cNvPr id="35842" name="Picture 2" descr="https://tails.boum.org/doc/about/warning/man-in-the-mid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124" y="2667000"/>
            <a:ext cx="5286375"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41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Cross Site Scripting Attacks</a:t>
            </a:r>
            <a:endParaRPr lang="en-US" smtClean="0"/>
          </a:p>
        </p:txBody>
      </p:sp>
      <p:sp>
        <p:nvSpPr>
          <p:cNvPr id="5" name="Text Placeholder 4"/>
          <p:cNvSpPr>
            <a:spLocks noGrp="1"/>
          </p:cNvSpPr>
          <p:nvPr>
            <p:ph type="body" idx="1"/>
          </p:nvPr>
        </p:nvSpPr>
        <p:spPr/>
        <p:txBody>
          <a:bodyPr/>
          <a:lstStyle/>
          <a:p>
            <a:r>
              <a:rPr lang="en-US" dirty="0" smtClean="0"/>
              <a:t>Traditionally this ignored by Domino developers because Notes documents are not SQL based and most of the escape sequences are handled by the server</a:t>
            </a:r>
          </a:p>
          <a:p>
            <a:endParaRPr lang="en-US" dirty="0"/>
          </a:p>
          <a:p>
            <a:r>
              <a:rPr lang="en-US" dirty="0" smtClean="0"/>
              <a:t>HOWEVER</a:t>
            </a:r>
          </a:p>
          <a:p>
            <a:endParaRPr lang="en-US" dirty="0"/>
          </a:p>
          <a:p>
            <a:r>
              <a:rPr lang="en-US" dirty="0" smtClean="0"/>
              <a:t>With more and more web development using hand crafted AJAX calls and parameters passed to agents and forms, Domino becomes vulnerable as well.</a:t>
            </a:r>
          </a:p>
          <a:p>
            <a:endParaRPr lang="en-US" dirty="0"/>
          </a:p>
          <a:p>
            <a:r>
              <a:rPr lang="en-US" dirty="0" smtClean="0"/>
              <a:t>You have to do a security review of your custom code</a:t>
            </a:r>
            <a:endParaRPr lang="en-US" dirty="0"/>
          </a:p>
        </p:txBody>
      </p:sp>
    </p:spTree>
    <p:extLst>
      <p:ext uri="{BB962C8B-B14F-4D97-AF65-F5344CB8AC3E}">
        <p14:creationId xmlns:p14="http://schemas.microsoft.com/office/powerpoint/2010/main" val="457242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Overflows &amp; other exploits</a:t>
            </a:r>
            <a:endParaRPr lang="en-US" dirty="0" smtClean="0"/>
          </a:p>
        </p:txBody>
      </p:sp>
      <p:sp>
        <p:nvSpPr>
          <p:cNvPr id="5" name="Text Placeholder 4"/>
          <p:cNvSpPr>
            <a:spLocks noGrp="1"/>
          </p:cNvSpPr>
          <p:nvPr>
            <p:ph type="body" idx="1"/>
          </p:nvPr>
        </p:nvSpPr>
        <p:spPr/>
        <p:txBody>
          <a:bodyPr/>
          <a:lstStyle/>
          <a:p>
            <a:r>
              <a:rPr lang="en-US" dirty="0" smtClean="0"/>
              <a:t>Contrary to popular belief – Domino is definitely vulnerable to these just like any other server</a:t>
            </a:r>
          </a:p>
          <a:p>
            <a:endParaRPr lang="en-US" dirty="0"/>
          </a:p>
          <a:p>
            <a:r>
              <a:rPr lang="en-US" dirty="0" smtClean="0"/>
              <a:t>Best defense is to keep as current as possible with server patches and upgrades</a:t>
            </a:r>
          </a:p>
          <a:p>
            <a:endParaRPr lang="en-US" dirty="0"/>
          </a:p>
          <a:p>
            <a:r>
              <a:rPr lang="en-US" dirty="0" smtClean="0"/>
              <a:t>Keep any ports you aren’t using disabled</a:t>
            </a:r>
          </a:p>
          <a:p>
            <a:endParaRPr lang="en-US" dirty="0"/>
          </a:p>
          <a:p>
            <a:r>
              <a:rPr lang="en-US" dirty="0" smtClean="0"/>
              <a:t>Block any unnecessary network traffic at the firewall </a:t>
            </a:r>
          </a:p>
          <a:p>
            <a:endParaRPr lang="en-US" dirty="0"/>
          </a:p>
          <a:p>
            <a:r>
              <a:rPr lang="en-US" dirty="0" smtClean="0"/>
              <a:t>High end firewalls can do deep “Packet Inspection” to help block exploits before they hit the server</a:t>
            </a:r>
            <a:endParaRPr lang="en-US" dirty="0"/>
          </a:p>
        </p:txBody>
      </p:sp>
    </p:spTree>
    <p:extLst>
      <p:ext uri="{BB962C8B-B14F-4D97-AF65-F5344CB8AC3E}">
        <p14:creationId xmlns:p14="http://schemas.microsoft.com/office/powerpoint/2010/main" val="5606218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Site Browsing Attacks</a:t>
            </a:r>
            <a:endParaRPr lang="en-US" smtClean="0"/>
          </a:p>
        </p:txBody>
      </p:sp>
      <p:sp>
        <p:nvSpPr>
          <p:cNvPr id="5" name="Text Placeholder 4"/>
          <p:cNvSpPr>
            <a:spLocks noGrp="1"/>
          </p:cNvSpPr>
          <p:nvPr>
            <p:ph type="body" idx="1"/>
          </p:nvPr>
        </p:nvSpPr>
        <p:spPr/>
        <p:txBody>
          <a:bodyPr>
            <a:normAutofit/>
          </a:bodyPr>
          <a:lstStyle/>
          <a:p>
            <a:pPr marL="342900" indent="-342900">
              <a:buFont typeface="Arial" panose="020B0604020202020204" pitchFamily="34" charset="0"/>
              <a:buChar char="•"/>
            </a:pPr>
            <a:r>
              <a:rPr lang="en-US" dirty="0" smtClean="0"/>
              <a:t>Use the CATALOG.NSF and configure DDM to warn you of any databases with DEFAULT access that would allow use you have not tested thoroughly</a:t>
            </a:r>
          </a:p>
          <a:p>
            <a:pPr marL="342900" indent="-342900">
              <a:buFont typeface="Arial" panose="020B0604020202020204" pitchFamily="34" charset="0"/>
              <a:buChar char="•"/>
            </a:pPr>
            <a:r>
              <a:rPr lang="en-US" dirty="0" smtClean="0"/>
              <a:t>Developers like to “HIDE” things and think that means they are secure.  </a:t>
            </a:r>
          </a:p>
          <a:p>
            <a:pPr marL="741786" lvl="1" indent="-342900">
              <a:buFont typeface="Arial" panose="020B0604020202020204" pitchFamily="34" charset="0"/>
              <a:buChar char="•"/>
            </a:pPr>
            <a:r>
              <a:rPr lang="en-US" dirty="0" smtClean="0"/>
              <a:t>Exposed view names can lead to direct access to the view</a:t>
            </a:r>
          </a:p>
          <a:p>
            <a:pPr marL="741786" lvl="1" indent="-342900">
              <a:buFont typeface="Arial" panose="020B0604020202020204" pitchFamily="34" charset="0"/>
              <a:buChar char="•"/>
            </a:pPr>
            <a:r>
              <a:rPr lang="en-US" dirty="0" smtClean="0"/>
              <a:t>Exposed document UNIDs can lead to direct URL commands</a:t>
            </a:r>
          </a:p>
          <a:p>
            <a:pPr marL="342900" indent="-342900">
              <a:buFont typeface="Arial" panose="020B0604020202020204" pitchFamily="34" charset="0"/>
              <a:buChar char="•"/>
            </a:pPr>
            <a:r>
              <a:rPr lang="en-US" dirty="0" smtClean="0"/>
              <a:t>Never Trust Form Input or Agent Parameters!</a:t>
            </a:r>
          </a:p>
          <a:p>
            <a:pPr marL="741786" lvl="1" indent="-342900">
              <a:buFont typeface="Arial" panose="020B0604020202020204" pitchFamily="34" charset="0"/>
              <a:buChar char="•"/>
            </a:pPr>
            <a:r>
              <a:rPr lang="en-US" dirty="0" smtClean="0"/>
              <a:t>My favorite Domino Database Hack was one a user at </a:t>
            </a:r>
            <a:r>
              <a:rPr lang="en-US" dirty="0" err="1" smtClean="0"/>
              <a:t>AdminCamp</a:t>
            </a:r>
            <a:r>
              <a:rPr lang="en-US" dirty="0" smtClean="0"/>
              <a:t> showed me a few years ago that used a SQL injection methodology but used formula language instead of SQL as part of a search parameter</a:t>
            </a:r>
            <a:endParaRPr lang="en-US" dirty="0"/>
          </a:p>
        </p:txBody>
      </p:sp>
    </p:spTree>
    <p:extLst>
      <p:ext uri="{BB962C8B-B14F-4D97-AF65-F5344CB8AC3E}">
        <p14:creationId xmlns:p14="http://schemas.microsoft.com/office/powerpoint/2010/main" val="37856534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Poor HTTP Password Controls</a:t>
            </a:r>
            <a:endParaRPr lang="en-US" smtClean="0"/>
          </a:p>
        </p:txBody>
      </p:sp>
      <p:sp>
        <p:nvSpPr>
          <p:cNvPr id="5" name="Text Placeholder 4"/>
          <p:cNvSpPr>
            <a:spLocks noGrp="1"/>
          </p:cNvSpPr>
          <p:nvPr>
            <p:ph type="body" idx="1"/>
          </p:nvPr>
        </p:nvSpPr>
        <p:spPr/>
        <p:txBody>
          <a:bodyPr/>
          <a:lstStyle/>
          <a:p>
            <a:pPr marL="342900" indent="-342900">
              <a:buFont typeface="Arial" panose="020B0604020202020204" pitchFamily="34" charset="0"/>
              <a:buChar char="•"/>
            </a:pPr>
            <a:r>
              <a:rPr lang="en-US" dirty="0" smtClean="0"/>
              <a:t>Tie your http passwords to the Notes userid passwords</a:t>
            </a:r>
          </a:p>
          <a:p>
            <a:pPr marL="342900" indent="-342900">
              <a:buFont typeface="Arial" panose="020B0604020202020204" pitchFamily="34" charset="0"/>
              <a:buChar char="•"/>
            </a:pPr>
            <a:r>
              <a:rPr lang="en-US" dirty="0" smtClean="0"/>
              <a:t>Enforce password standards!</a:t>
            </a:r>
          </a:p>
          <a:p>
            <a:pPr marL="741786" lvl="1" indent="-342900">
              <a:buFont typeface="Arial" panose="020B0604020202020204" pitchFamily="34" charset="0"/>
              <a:buChar char="•"/>
            </a:pPr>
            <a:r>
              <a:rPr lang="en-US" dirty="0" smtClean="0"/>
              <a:t>If you want to let users use Notes.ID passwords that are weak, that your business – at least it’s primarily internal users</a:t>
            </a:r>
          </a:p>
          <a:p>
            <a:pPr marL="741786" lvl="1" indent="-342900">
              <a:buFont typeface="Arial" panose="020B0604020202020204" pitchFamily="34" charset="0"/>
              <a:buChar char="•"/>
            </a:pPr>
            <a:endParaRPr lang="en-US" dirty="0" smtClean="0"/>
          </a:p>
          <a:p>
            <a:pPr marL="741786" lvl="1" indent="-342900">
              <a:buFont typeface="Arial" panose="020B0604020202020204" pitchFamily="34" charset="0"/>
              <a:buChar char="•"/>
            </a:pPr>
            <a:r>
              <a:rPr lang="en-US" dirty="0" smtClean="0"/>
              <a:t>Scripted tools are almost constantly trying commonly used passwords against your server</a:t>
            </a:r>
          </a:p>
          <a:p>
            <a:pPr marL="1142112" lvl="2" indent="-342900">
              <a:buFont typeface="Arial" panose="020B0604020202020204" pitchFamily="34" charset="0"/>
              <a:buChar char="•"/>
            </a:pPr>
            <a:r>
              <a:rPr lang="en-US" dirty="0" smtClean="0"/>
              <a:t>This includes not just your HTTP ports – SMTP is an even more common target because the logs aren’t reviewed as frequently and the payoff is that you get turned into a spam relay server</a:t>
            </a:r>
          </a:p>
          <a:p>
            <a:pPr marL="741786" lvl="1" indent="-342900">
              <a:buFont typeface="Arial" panose="020B0604020202020204" pitchFamily="34" charset="0"/>
              <a:buChar char="•"/>
            </a:pPr>
            <a:endParaRPr lang="en-US" dirty="0" smtClean="0"/>
          </a:p>
          <a:p>
            <a:pPr marL="741786" lvl="1" indent="-342900">
              <a:buFont typeface="Arial" panose="020B0604020202020204" pitchFamily="34" charset="0"/>
              <a:buChar char="•"/>
            </a:pPr>
            <a:r>
              <a:rPr lang="en-US" dirty="0" smtClean="0"/>
              <a:t>Adding “1” or “1234” to a dictionary word is not helpful</a:t>
            </a:r>
          </a:p>
          <a:p>
            <a:pPr marL="741786" lvl="1" indent="-342900">
              <a:buFont typeface="Arial" panose="020B0604020202020204" pitchFamily="34" charset="0"/>
              <a:buChar char="•"/>
            </a:pPr>
            <a:r>
              <a:rPr lang="en-US" dirty="0" smtClean="0"/>
              <a:t>Changing “e” to “3” and “l” to “!” is also not helpful</a:t>
            </a:r>
          </a:p>
        </p:txBody>
      </p:sp>
    </p:spTree>
    <p:extLst>
      <p:ext uri="{BB962C8B-B14F-4D97-AF65-F5344CB8AC3E}">
        <p14:creationId xmlns:p14="http://schemas.microsoft.com/office/powerpoint/2010/main" val="4234058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Debugging HTTP</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1381032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Enable HTTP Request Logging</a:t>
            </a:r>
            <a:endParaRPr lang="en-US" dirty="0"/>
          </a:p>
        </p:txBody>
      </p:sp>
      <p:sp>
        <p:nvSpPr>
          <p:cNvPr id="3" name="Text Placeholder 2"/>
          <p:cNvSpPr>
            <a:spLocks noGrp="1"/>
          </p:cNvSpPr>
          <p:nvPr>
            <p:ph idx="1"/>
          </p:nvPr>
        </p:nvSpPr>
        <p:spPr/>
        <p:txBody>
          <a:bodyPr/>
          <a:lstStyle/>
          <a:p>
            <a:r>
              <a:rPr lang="en-US" dirty="0" smtClean="0"/>
              <a:t>Console Command: 	</a:t>
            </a:r>
            <a:r>
              <a:rPr lang="en-US" dirty="0" smtClean="0">
                <a:solidFill>
                  <a:schemeClr val="accent2"/>
                </a:solidFill>
              </a:rPr>
              <a:t>Tell HTTP </a:t>
            </a:r>
            <a:r>
              <a:rPr lang="en-US" dirty="0">
                <a:solidFill>
                  <a:schemeClr val="accent2"/>
                </a:solidFill>
              </a:rPr>
              <a:t>debug thread on </a:t>
            </a:r>
          </a:p>
          <a:p>
            <a:pPr lvl="1"/>
            <a:r>
              <a:rPr lang="en-US" dirty="0" smtClean="0"/>
              <a:t>Remains in effect until the task is restarted or you issue the same command with “off”</a:t>
            </a:r>
          </a:p>
          <a:p>
            <a:pPr lvl="1"/>
            <a:r>
              <a:rPr lang="en-US" dirty="0" smtClean="0"/>
              <a:t>If you want it to remain in effect longer use the </a:t>
            </a:r>
            <a:r>
              <a:rPr lang="en-US" dirty="0" smtClean="0"/>
              <a:t>INI setting “</a:t>
            </a:r>
            <a:r>
              <a:rPr lang="en-US" dirty="0" err="1" smtClean="0"/>
              <a:t>HTTPEnableThreadDebug</a:t>
            </a:r>
            <a:r>
              <a:rPr lang="en-US" dirty="0" smtClean="0"/>
              <a:t>=1”</a:t>
            </a:r>
          </a:p>
          <a:p>
            <a:pPr lvl="1"/>
            <a:r>
              <a:rPr lang="en-US" dirty="0" smtClean="0"/>
              <a:t>This will write very detailed logging of each HTTP session</a:t>
            </a:r>
          </a:p>
          <a:p>
            <a:pPr lvl="1"/>
            <a:r>
              <a:rPr lang="en-US" dirty="0" smtClean="0"/>
              <a:t>Files will be stored in the “IBM_TECHNICAL_SUPPORT” folder</a:t>
            </a:r>
          </a:p>
          <a:p>
            <a:pPr lvl="1"/>
            <a:r>
              <a:rPr lang="en-US" dirty="0" smtClean="0">
                <a:solidFill>
                  <a:schemeClr val="accent2"/>
                </a:solidFill>
              </a:rPr>
              <a:t>These files will fill your drive if you leave this setting on!</a:t>
            </a:r>
            <a:endParaRPr lang="en-US" dirty="0" smtClean="0">
              <a:solidFill>
                <a:schemeClr val="accent2"/>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85349134"/>
              </p:ext>
            </p:extLst>
          </p:nvPr>
        </p:nvGraphicFramePr>
        <p:xfrm>
          <a:off x="6172200" y="4724400"/>
          <a:ext cx="1282700" cy="685800"/>
        </p:xfrm>
        <a:graphic>
          <a:graphicData uri="http://schemas.openxmlformats.org/presentationml/2006/ole">
            <mc:AlternateContent xmlns:mc="http://schemas.openxmlformats.org/markup-compatibility/2006">
              <mc:Choice xmlns:v="urn:schemas-microsoft-com:vml" Requires="v">
                <p:oleObj spid="_x0000_s37893" name="Packager Shell Object" showAsIcon="1" r:id="rId3" imgW="1281960" imgH="685800" progId="Package">
                  <p:embed/>
                </p:oleObj>
              </mc:Choice>
              <mc:Fallback>
                <p:oleObj name="Packager Shell Object" showAsIcon="1" r:id="rId3" imgW="1281960" imgH="685800" progId="Package">
                  <p:embed/>
                  <p:pic>
                    <p:nvPicPr>
                      <p:cNvPr id="0" name=""/>
                      <p:cNvPicPr/>
                      <p:nvPr/>
                    </p:nvPicPr>
                    <p:blipFill>
                      <a:blip r:embed="rId4"/>
                      <a:stretch>
                        <a:fillRect/>
                      </a:stretch>
                    </p:blipFill>
                    <p:spPr>
                      <a:xfrm>
                        <a:off x="6172200" y="4724400"/>
                        <a:ext cx="1282700" cy="685800"/>
                      </a:xfrm>
                      <a:prstGeom prst="rect">
                        <a:avLst/>
                      </a:prstGeom>
                    </p:spPr>
                  </p:pic>
                </p:oleObj>
              </mc:Fallback>
            </mc:AlternateContent>
          </a:graphicData>
        </a:graphic>
      </p:graphicFrame>
      <p:pic>
        <p:nvPicPr>
          <p:cNvPr id="378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4114799"/>
            <a:ext cx="3487135" cy="2233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210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Wide HTTP Settings – Network</a:t>
            </a:r>
            <a:endParaRPr lang="en-US" dirty="0"/>
          </a:p>
        </p:txBody>
      </p:sp>
      <p:sp>
        <p:nvSpPr>
          <p:cNvPr id="3" name="Content Placeholder 2"/>
          <p:cNvSpPr>
            <a:spLocks noGrp="1"/>
          </p:cNvSpPr>
          <p:nvPr>
            <p:ph idx="1"/>
          </p:nvPr>
        </p:nvSpPr>
        <p:spPr/>
        <p:txBody>
          <a:bodyPr/>
          <a:lstStyle/>
          <a:p>
            <a:r>
              <a:rPr lang="en-US" dirty="0" smtClean="0"/>
              <a:t>These settings will generally not help you as much as you think</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Use the IP Address allow/deny list when using a cluster sprayer or reverse proxy to prevent direct connections from browsers</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The IP address deny list is helpful to block attacks briefly</a:t>
            </a:r>
          </a:p>
          <a:p>
            <a:pPr marL="1142112" lvl="2" indent="-342900">
              <a:buFont typeface="Arial" panose="020B0604020202020204" pitchFamily="34" charset="0"/>
              <a:buChar char="•"/>
            </a:pPr>
            <a:r>
              <a:rPr lang="en-US" dirty="0" smtClean="0"/>
              <a:t>Most attacking sites will quickly adapt use many addresses</a:t>
            </a:r>
          </a:p>
          <a:p>
            <a:pPr marL="799212" lvl="2" indent="0">
              <a:buNone/>
            </a:pPr>
            <a:r>
              <a:rPr lang="en-US"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407119"/>
            <a:ext cx="59436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3958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Statistics</a:t>
            </a:r>
            <a:endParaRPr lang="en-US" dirty="0" smtClean="0"/>
          </a:p>
        </p:txBody>
      </p:sp>
      <p:sp>
        <p:nvSpPr>
          <p:cNvPr id="3" name="Text Placeholder 2"/>
          <p:cNvSpPr>
            <a:spLocks noGrp="1"/>
          </p:cNvSpPr>
          <p:nvPr>
            <p:ph type="body" idx="1"/>
          </p:nvPr>
        </p:nvSpPr>
        <p:spPr/>
        <p:txBody>
          <a:bodyPr/>
          <a:lstStyle/>
          <a:p>
            <a:pPr lvl="0"/>
            <a:r>
              <a:rPr lang="en-US" dirty="0" smtClean="0"/>
              <a:t>Show </a:t>
            </a:r>
            <a:r>
              <a:rPr lang="en-US" dirty="0" err="1" smtClean="0"/>
              <a:t>st</a:t>
            </a:r>
            <a:r>
              <a:rPr lang="en-US" dirty="0" smtClean="0"/>
              <a:t> mem</a:t>
            </a:r>
          </a:p>
          <a:p>
            <a:pPr lvl="0"/>
            <a:endParaRPr lang="en-US" dirty="0" smtClean="0"/>
          </a:p>
          <a:p>
            <a:pPr lvl="0"/>
            <a:endParaRPr lang="en-US" dirty="0" smtClean="0"/>
          </a:p>
          <a:p>
            <a:pPr lvl="0"/>
            <a:endParaRPr lang="en-US" dirty="0" smtClean="0"/>
          </a:p>
          <a:p>
            <a:pPr lvl="0"/>
            <a:endParaRPr lang="en-US" dirty="0"/>
          </a:p>
          <a:p>
            <a:pPr lvl="0"/>
            <a:endParaRPr lang="en-US" dirty="0" smtClean="0"/>
          </a:p>
          <a:p>
            <a:pPr lvl="0"/>
            <a:r>
              <a:rPr lang="en-US" dirty="0" smtClean="0"/>
              <a:t>Show </a:t>
            </a:r>
            <a:r>
              <a:rPr lang="en-US" dirty="0" err="1" smtClean="0"/>
              <a:t>st</a:t>
            </a:r>
            <a:r>
              <a:rPr lang="en-US" dirty="0" smtClean="0"/>
              <a:t> http</a:t>
            </a:r>
            <a:endParaRPr lang="en-US" dirty="0" smtClean="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2990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19200"/>
            <a:ext cx="395287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4961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Collect Heap Dump Data</a:t>
            </a:r>
            <a:endParaRPr lang="en-US" smtClean="0"/>
          </a:p>
        </p:txBody>
      </p:sp>
      <p:sp>
        <p:nvSpPr>
          <p:cNvPr id="3" name="Text Placeholder 2"/>
          <p:cNvSpPr>
            <a:spLocks noGrp="1"/>
          </p:cNvSpPr>
          <p:nvPr>
            <p:ph type="body" idx="1"/>
          </p:nvPr>
        </p:nvSpPr>
        <p:spPr/>
        <p:txBody>
          <a:bodyPr/>
          <a:lstStyle/>
          <a:p>
            <a:pPr lvl="0"/>
            <a:r>
              <a:rPr lang="en-US" smtClean="0"/>
              <a:t>For XPages</a:t>
            </a:r>
          </a:p>
          <a:p>
            <a:pPr lvl="1"/>
            <a:r>
              <a:rPr lang="en-US" smtClean="0"/>
              <a:t>tell http xsp heapdump (Domino 8.5.1+)</a:t>
            </a:r>
          </a:p>
          <a:p>
            <a:pPr lvl="0"/>
            <a:r>
              <a:rPr lang="en-US" smtClean="0"/>
              <a:t>For Agents &amp; Pages</a:t>
            </a:r>
          </a:p>
          <a:p>
            <a:pPr lvl="1"/>
            <a:r>
              <a:rPr lang="en-US" smtClean="0"/>
              <a:t>tell http dump java heap</a:t>
            </a:r>
          </a:p>
          <a:p>
            <a:pPr lvl="1"/>
            <a:r>
              <a:rPr lang="en-US" smtClean="0"/>
              <a:t>tell http dump java core</a:t>
            </a:r>
          </a:p>
          <a:p>
            <a:pPr lvl="1"/>
            <a:r>
              <a:rPr lang="sv-SE" smtClean="0"/>
              <a:t>tell http dump java system</a:t>
            </a:r>
          </a:p>
          <a:p>
            <a:pPr lvl="1"/>
            <a:r>
              <a:rPr lang="en-US" smtClean="0"/>
              <a:t>tell http dump java * </a:t>
            </a:r>
            <a:endParaRPr lang="en-US" smtClean="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91000"/>
            <a:ext cx="7995138" cy="41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23534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altLang="en-US" smtClean="0"/>
              <a:t>Questions?</a:t>
            </a:r>
            <a:endParaRPr lang="en-US" altLang="en-US" smtClean="0"/>
          </a:p>
        </p:txBody>
      </p:sp>
      <p:sp>
        <p:nvSpPr>
          <p:cNvPr id="5" name="Content Placeholder 4"/>
          <p:cNvSpPr>
            <a:spLocks noGrp="1"/>
          </p:cNvSpPr>
          <p:nvPr>
            <p:ph idx="1"/>
          </p:nvPr>
        </p:nvSpPr>
        <p:spPr/>
        <p:txBody>
          <a:bodyPr/>
          <a:lstStyle/>
          <a:p>
            <a:r>
              <a:rPr lang="en-US" smtClean="0"/>
              <a:t>Ask now, don’t wait for the end and ask quietly at the podium</a:t>
            </a:r>
          </a:p>
          <a:p>
            <a:pPr lvl="2"/>
            <a:endParaRPr lang="en-US" smtClean="0"/>
          </a:p>
          <a:p>
            <a:pPr lvl="2"/>
            <a:r>
              <a:rPr lang="en-US" smtClean="0"/>
              <a:t>The most up to date copy of this presentation will be on my blog site:   http://www.thenorth.com/apblog</a:t>
            </a:r>
          </a:p>
          <a:p>
            <a:pPr lvl="2"/>
            <a:endParaRPr lang="en-US" smtClean="0"/>
          </a:p>
          <a:p>
            <a:pPr lvl="2"/>
            <a:r>
              <a:rPr lang="en-US" smtClean="0"/>
              <a:t>Andrew Pollack – Northern Collaborative Technologies</a:t>
            </a:r>
          </a:p>
          <a:p>
            <a:pPr lvl="3"/>
            <a:r>
              <a:rPr lang="en-US" smtClean="0"/>
              <a:t>andrewp@thenorth.com</a:t>
            </a:r>
          </a:p>
          <a:p>
            <a:pPr lvl="3"/>
            <a:r>
              <a:rPr lang="en-US" smtClean="0"/>
              <a:t>http://www.TheNorth.com</a:t>
            </a:r>
          </a:p>
          <a:p>
            <a:endParaRPr lang="en-US" dirty="0"/>
          </a:p>
        </p:txBody>
      </p:sp>
      <p:sp>
        <p:nvSpPr>
          <p:cNvPr id="64516" name="Text Box 5"/>
          <p:cNvSpPr txBox="1">
            <a:spLocks noChangeArrowheads="1"/>
          </p:cNvSpPr>
          <p:nvPr/>
        </p:nvSpPr>
        <p:spPr bwMode="auto">
          <a:xfrm>
            <a:off x="7247521" y="6561329"/>
            <a:ext cx="118080" cy="10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p>
            <a:pPr algn="ctr">
              <a:lnSpc>
                <a:spcPct val="100000"/>
              </a:lnSpc>
            </a:pPr>
            <a:fld id="{4E933339-A109-45E4-9B11-821F89DCDF21}" type="slidenum">
              <a:rPr lang="en-US" altLang="en-US" sz="800">
                <a:solidFill>
                  <a:srgbClr val="B2B2B2"/>
                </a:solidFill>
                <a:cs typeface="Arial" charset="0"/>
              </a:rPr>
              <a:pPr algn="ctr">
                <a:lnSpc>
                  <a:spcPct val="100000"/>
                </a:lnSpc>
              </a:pPr>
              <a:t>92</a:t>
            </a:fld>
            <a:endParaRPr lang="en-US" altLang="en-US" sz="800">
              <a:solidFill>
                <a:srgbClr val="B2B2B2"/>
              </a:solidFill>
              <a:cs typeface="Arial" charset="0"/>
            </a:endParaRPr>
          </a:p>
        </p:txBody>
      </p:sp>
      <p:pic>
        <p:nvPicPr>
          <p:cNvPr id="64517" name="Picture 36" descr="minio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8801" y="3333951"/>
            <a:ext cx="2946240" cy="301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374691"/>
      </p:ext>
    </p:extLst>
  </p:cSld>
  <p:clrMapOvr>
    <a:masterClrMapping/>
  </p:clrMapOvr>
  <p:transition/>
</p:sld>
</file>

<file path=ppt/theme/theme1.xml><?xml version="1.0" encoding="utf-8"?>
<a:theme xmlns:a="http://schemas.openxmlformats.org/drawingml/2006/main" name="AC14_praesentation_wei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TotalTime>
  <Words>4672</Words>
  <Application>Microsoft Office PowerPoint</Application>
  <PresentationFormat>On-screen Show (4:3)</PresentationFormat>
  <Paragraphs>618</Paragraphs>
  <Slides>92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95" baseType="lpstr">
      <vt:lpstr>AC14_praesentation_weiss</vt:lpstr>
      <vt:lpstr>Picture</vt:lpstr>
      <vt:lpstr>Package</vt:lpstr>
      <vt:lpstr>Extreme Domino HTTP Configuration </vt:lpstr>
      <vt:lpstr>Who Am I? </vt:lpstr>
      <vt:lpstr>Agenda</vt:lpstr>
      <vt:lpstr>The Server Document</vt:lpstr>
      <vt:lpstr>Please Use the Internet Sites View</vt:lpstr>
      <vt:lpstr>Make Sure to Enable the Ports</vt:lpstr>
      <vt:lpstr>Server Wide HTTP Settings - Basics</vt:lpstr>
      <vt:lpstr>Server Wide HTTP Settings – Logging</vt:lpstr>
      <vt:lpstr>Server Wide HTTP Settings – Network</vt:lpstr>
      <vt:lpstr>Server Wide HTTP Settings - Limits</vt:lpstr>
      <vt:lpstr>Server Wide HTTP Settings – Web Engine Tab</vt:lpstr>
      <vt:lpstr>The Internet Sites View</vt:lpstr>
      <vt:lpstr>Web Site Documents</vt:lpstr>
      <vt:lpstr>Web Site Document - Basics</vt:lpstr>
      <vt:lpstr>Web Site Document - Basics</vt:lpstr>
      <vt:lpstr>Web Site Document - Configuration</vt:lpstr>
      <vt:lpstr>Custom Login &amp; Error Screens</vt:lpstr>
      <vt:lpstr>Session Authentication Choices</vt:lpstr>
      <vt:lpstr>Web Site Configuration – Security Settings</vt:lpstr>
      <vt:lpstr>Web Site Configuration – SSL Ciphers</vt:lpstr>
      <vt:lpstr>Authentication with SAML</vt:lpstr>
      <vt:lpstr>SAML Terminology</vt:lpstr>
      <vt:lpstr>SAML Benefits/Use Cases</vt:lpstr>
      <vt:lpstr>SAML in Domino 9</vt:lpstr>
      <vt:lpstr>Considerations</vt:lpstr>
      <vt:lpstr>First get the metadata file &amp; x.509 from the IdP</vt:lpstr>
      <vt:lpstr>The Trouble with XML Signatures</vt:lpstr>
      <vt:lpstr>If your IdP Has a Self-Signed x.509 Certificate</vt:lpstr>
      <vt:lpstr>Now You’re Ready to Configure Domino!</vt:lpstr>
      <vt:lpstr>Configuring the idpcat.nsf Configuration Document</vt:lpstr>
      <vt:lpstr>Check your Certificates</vt:lpstr>
      <vt:lpstr>Continue Configuring the IDP Catalog Record</vt:lpstr>
      <vt:lpstr>Now Configure The Website Document</vt:lpstr>
      <vt:lpstr>Set Session Authentication to “SAML”</vt:lpstr>
      <vt:lpstr>Restart the HTTP Task</vt:lpstr>
      <vt:lpstr>A few INI settings to help with debugging</vt:lpstr>
      <vt:lpstr>Web Site Configuration Rules</vt:lpstr>
      <vt:lpstr>Directory Rules</vt:lpstr>
      <vt:lpstr>Substitution Rules</vt:lpstr>
      <vt:lpstr>Redirection Rules</vt:lpstr>
      <vt:lpstr>Response Header Rules</vt:lpstr>
      <vt:lpstr>Override Session Authentication Rules</vt:lpstr>
      <vt:lpstr>File Protection Rules</vt:lpstr>
      <vt:lpstr>Authentication Realms</vt:lpstr>
      <vt:lpstr>SSL Certificate Configuration</vt:lpstr>
      <vt:lpstr>Create A Cert Admin Database</vt:lpstr>
      <vt:lpstr>Open the Database</vt:lpstr>
      <vt:lpstr>Create A Key Ring</vt:lpstr>
      <vt:lpstr>Hooray!  You have a keyring!</vt:lpstr>
      <vt:lpstr>Back to the Menu</vt:lpstr>
      <vt:lpstr>Creating A Certificate Request</vt:lpstr>
      <vt:lpstr>Copy Your Certificate Request</vt:lpstr>
      <vt:lpstr>Here’s the Log Entry</vt:lpstr>
      <vt:lpstr>Now Go to the Certificate Authority</vt:lpstr>
      <vt:lpstr>Get the Certificate From The CA</vt:lpstr>
      <vt:lpstr>Back to the Database</vt:lpstr>
      <vt:lpstr>Back To The Menu</vt:lpstr>
      <vt:lpstr>Install the Certificate</vt:lpstr>
      <vt:lpstr>You May Need A “Trusted Root”</vt:lpstr>
      <vt:lpstr>Install The Trusted Root Certificate</vt:lpstr>
      <vt:lpstr>You Can Also Install From .CRT Files</vt:lpstr>
      <vt:lpstr>Finally – You’re All Done</vt:lpstr>
      <vt:lpstr>What Do You Do Now?</vt:lpstr>
      <vt:lpstr>And Finally…</vt:lpstr>
      <vt:lpstr>Domino &amp; SHA-2 Encrypted Certificates</vt:lpstr>
      <vt:lpstr>Beginning This Fall Chrome Flags SHA-1</vt:lpstr>
      <vt:lpstr>Using a Reverse Proxy</vt:lpstr>
      <vt:lpstr>Memory &amp; Performance Tuning</vt:lpstr>
      <vt:lpstr>Performance Tuning</vt:lpstr>
      <vt:lpstr>Deciding How Many Threads to Allocate</vt:lpstr>
      <vt:lpstr>Domino HTTP Threads</vt:lpstr>
      <vt:lpstr>Server Wide Settings</vt:lpstr>
      <vt:lpstr>Domino Thread Pooling Methods</vt:lpstr>
      <vt:lpstr>Tuning HTTP Memory Usage</vt:lpstr>
      <vt:lpstr>Other Important Files</vt:lpstr>
      <vt:lpstr>HTTPD.CNF</vt:lpstr>
      <vt:lpstr>BROWSER.CNF</vt:lpstr>
      <vt:lpstr>Clustering and Failover</vt:lpstr>
      <vt:lpstr>A few Security Tips</vt:lpstr>
      <vt:lpstr>Rule 1: Don’t Advertise Your Server Type</vt:lpstr>
      <vt:lpstr>Threat Types</vt:lpstr>
      <vt:lpstr>Developer Mistakes</vt:lpstr>
      <vt:lpstr>Man in the Middle Attacks</vt:lpstr>
      <vt:lpstr>Cross Site Scripting Attacks</vt:lpstr>
      <vt:lpstr>Buffer Overflows &amp; other exploits</vt:lpstr>
      <vt:lpstr>Site Browsing Attacks</vt:lpstr>
      <vt:lpstr>Poor HTTP Password Controls</vt:lpstr>
      <vt:lpstr>Tips for Debugging HTTP</vt:lpstr>
      <vt:lpstr>Enable HTTP Request Logging</vt:lpstr>
      <vt:lpstr>Review Statistics</vt:lpstr>
      <vt:lpstr>Collect Heap Dump Data</vt:lpstr>
      <vt:lpstr>Questions?</vt:lpstr>
    </vt:vector>
  </TitlesOfParts>
  <Company>NCT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Pollack</dc:creator>
  <cp:lastModifiedBy>Andrew Pollack</cp:lastModifiedBy>
  <cp:revision>38</cp:revision>
  <dcterms:created xsi:type="dcterms:W3CDTF">2014-09-24T19:30:46Z</dcterms:created>
  <dcterms:modified xsi:type="dcterms:W3CDTF">2014-09-26T16:16:45Z</dcterms:modified>
</cp:coreProperties>
</file>